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Poppins"/>
      <p:regular r:id="rId40"/>
      <p:bold r:id="rId41"/>
      <p:italic r:id="rId42"/>
      <p:boldItalic r:id="rId43"/>
    </p:embeddedFont>
    <p:embeddedFont>
      <p:font typeface="Poppins SemiBold"/>
      <p:regular r:id="rId44"/>
      <p:bold r:id="rId45"/>
      <p:italic r:id="rId46"/>
      <p:boldItalic r:id="rId47"/>
    </p:embeddedFont>
    <p:embeddedFont>
      <p:font typeface="Roboto Mon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1B5AF3-79D9-41EA-9185-3AF8127A413C}">
  <a:tblStyle styleId="{0C1B5AF3-79D9-41EA-9185-3AF8127A41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42" Type="http://schemas.openxmlformats.org/officeDocument/2006/relationships/font" Target="fonts/Poppins-italic.fntdata"/><Relationship Id="rId41" Type="http://schemas.openxmlformats.org/officeDocument/2006/relationships/font" Target="fonts/Poppins-bold.fntdata"/><Relationship Id="rId44" Type="http://schemas.openxmlformats.org/officeDocument/2006/relationships/font" Target="fonts/PoppinsSemiBold-regular.fntdata"/><Relationship Id="rId43" Type="http://schemas.openxmlformats.org/officeDocument/2006/relationships/font" Target="fonts/Poppins-boldItalic.fntdata"/><Relationship Id="rId46" Type="http://schemas.openxmlformats.org/officeDocument/2006/relationships/font" Target="fonts/PoppinsSemiBold-italic.fntdata"/><Relationship Id="rId45" Type="http://schemas.openxmlformats.org/officeDocument/2006/relationships/font" Target="fonts/Poppins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ono-regular.fntdata"/><Relationship Id="rId47" Type="http://schemas.openxmlformats.org/officeDocument/2006/relationships/font" Target="fonts/PoppinsSemiBold-boldItalic.fntdata"/><Relationship Id="rId49" Type="http://schemas.openxmlformats.org/officeDocument/2006/relationships/font" Target="fonts/RobotoMon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boldItalic.fntdata"/><Relationship Id="rId50" Type="http://schemas.openxmlformats.org/officeDocument/2006/relationships/font" Target="fonts/RobotoMon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9e131cf01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9e131cf01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9e131cf011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9e131cf011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9e131cf011_3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9e131cf011_3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Didn’t need to change thes scratch dir for storage because it already uses good hardware (need to remember what the hardware was).  NCI literally said that /scratch dir is their fastest i/o one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9e131cf01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9e131cf01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Into: Cuda changes</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9e131cf011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9e131cf011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Into: DeepGEMM compilation and explanation</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9e131cf011_6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9e131cf011_6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Into:</a:t>
            </a:r>
            <a:r>
              <a:rPr lang="en-GB"/>
              <a:t> Singularity vs Python Venv launch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9e131cf011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9e131cf011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rgbClr val="595959"/>
                </a:solidFill>
              </a:rPr>
              <a:t>We found that we could launch SGLang through </a:t>
            </a:r>
            <a:r>
              <a:rPr b="1" lang="en-GB" sz="1400">
                <a:solidFill>
                  <a:srgbClr val="595959"/>
                </a:solidFill>
              </a:rPr>
              <a:t>Singularity</a:t>
            </a:r>
            <a:r>
              <a:rPr lang="en-GB" sz="1400">
                <a:solidFill>
                  <a:srgbClr val="595959"/>
                </a:solidFill>
              </a:rPr>
              <a:t>, or </a:t>
            </a:r>
            <a:r>
              <a:rPr b="1" lang="en-GB" sz="1400">
                <a:solidFill>
                  <a:srgbClr val="595959"/>
                </a:solidFill>
              </a:rPr>
              <a:t>directly through a python venv</a:t>
            </a:r>
            <a:r>
              <a:rPr lang="en-GB" sz="1400">
                <a:solidFill>
                  <a:srgbClr val="595959"/>
                </a:solidFill>
              </a:rPr>
              <a:t>. When installing packages through Pip we chose to use UV, we also used UV to manage our Venv too, as this increased efficiency for package installation and allowed for easier cuda version and torch version swap outs without complete reinstallation.</a:t>
            </a:r>
            <a:endParaRPr sz="1400">
              <a:solidFill>
                <a:srgbClr val="595959"/>
              </a:solidFill>
            </a:endParaRPr>
          </a:p>
          <a:p>
            <a:pPr indent="0" lvl="0" marL="0" rtl="0" algn="l">
              <a:lnSpc>
                <a:spcPct val="115000"/>
              </a:lnSpc>
              <a:spcBef>
                <a:spcPts val="1200"/>
              </a:spcBef>
              <a:spcAft>
                <a:spcPts val="0"/>
              </a:spcAft>
              <a:buNone/>
            </a:pPr>
            <a:r>
              <a:rPr lang="en-GB" sz="1400">
                <a:solidFill>
                  <a:srgbClr val="595959"/>
                </a:solidFill>
              </a:rPr>
              <a:t>Additionally, we found that launching through </a:t>
            </a:r>
            <a:r>
              <a:rPr b="1" lang="en-GB" sz="1400">
                <a:solidFill>
                  <a:srgbClr val="595959"/>
                </a:solidFill>
              </a:rPr>
              <a:t>Singularity</a:t>
            </a:r>
            <a:r>
              <a:rPr lang="en-GB" sz="1400">
                <a:solidFill>
                  <a:srgbClr val="595959"/>
                </a:solidFill>
              </a:rPr>
              <a:t> had a </a:t>
            </a:r>
            <a:r>
              <a:rPr b="1" lang="en-GB" sz="1400">
                <a:solidFill>
                  <a:srgbClr val="595959"/>
                </a:solidFill>
              </a:rPr>
              <a:t>dramatic increase</a:t>
            </a:r>
            <a:r>
              <a:rPr lang="en-GB" sz="1400">
                <a:solidFill>
                  <a:srgbClr val="595959"/>
                </a:solidFill>
              </a:rPr>
              <a:t> </a:t>
            </a:r>
            <a:r>
              <a:rPr b="1" lang="en-GB" sz="1400">
                <a:solidFill>
                  <a:srgbClr val="595959"/>
                </a:solidFill>
              </a:rPr>
              <a:t>in throughput</a:t>
            </a:r>
            <a:r>
              <a:rPr lang="en-GB" sz="1400">
                <a:solidFill>
                  <a:srgbClr val="595959"/>
                </a:solidFill>
              </a:rPr>
              <a:t> when compared with through a python venv, </a:t>
            </a:r>
            <a:r>
              <a:rPr b="1" lang="en-GB" sz="1400">
                <a:solidFill>
                  <a:srgbClr val="595959"/>
                </a:solidFill>
              </a:rPr>
              <a:t>pictured to the left</a:t>
            </a:r>
            <a:r>
              <a:rPr lang="en-GB" sz="1400">
                <a:solidFill>
                  <a:srgbClr val="595959"/>
                </a:solidFill>
              </a:rPr>
              <a:t>.</a:t>
            </a:r>
            <a:endParaRPr sz="1400">
              <a:solidFill>
                <a:srgbClr val="595959"/>
              </a:solidFill>
            </a:endParaRPr>
          </a:p>
          <a:p>
            <a:pPr indent="0" lvl="0" marL="0" rtl="0" algn="l">
              <a:lnSpc>
                <a:spcPct val="115000"/>
              </a:lnSpc>
              <a:spcBef>
                <a:spcPts val="1200"/>
              </a:spcBef>
              <a:spcAft>
                <a:spcPts val="0"/>
              </a:spcAft>
              <a:buNone/>
            </a:pPr>
            <a:r>
              <a:rPr b="1" lang="en-GB" sz="1400">
                <a:solidFill>
                  <a:srgbClr val="595959"/>
                </a:solidFill>
              </a:rPr>
              <a:t>Results from Firmus SMC Cluster.</a:t>
            </a:r>
            <a:endParaRPr b="1" sz="1400">
              <a:solidFill>
                <a:srgbClr val="595959"/>
              </a:solidFill>
            </a:endParaRPr>
          </a:p>
          <a:p>
            <a:pPr indent="0" lvl="0" marL="0" rtl="0" algn="l">
              <a:lnSpc>
                <a:spcPct val="115000"/>
              </a:lnSpc>
              <a:spcBef>
                <a:spcPts val="1200"/>
              </a:spcBef>
              <a:spcAft>
                <a:spcPts val="0"/>
              </a:spcAft>
              <a:buNone/>
            </a:pPr>
            <a:r>
              <a:rPr b="1" lang="en-GB" sz="1400">
                <a:solidFill>
                  <a:srgbClr val="595959"/>
                </a:solidFill>
              </a:rPr>
              <a:t>Into</a:t>
            </a:r>
            <a:r>
              <a:rPr lang="en-GB" sz="1400">
                <a:solidFill>
                  <a:srgbClr val="595959"/>
                </a:solidFill>
              </a:rPr>
              <a:t>: Parallelism techniques</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9e131cf011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9e131cf011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400">
                <a:solidFill>
                  <a:srgbClr val="595959"/>
                </a:solidFill>
              </a:rPr>
              <a:t>TP:</a:t>
            </a:r>
            <a:r>
              <a:rPr lang="en-GB" sz="1400">
                <a:solidFill>
                  <a:srgbClr val="595959"/>
                </a:solidFill>
              </a:rPr>
              <a:t> </a:t>
            </a:r>
            <a:r>
              <a:rPr b="1" lang="en-GB" sz="1400">
                <a:solidFill>
                  <a:srgbClr val="595959"/>
                </a:solidFill>
              </a:rPr>
              <a:t>Splits</a:t>
            </a:r>
            <a:r>
              <a:rPr lang="en-GB" sz="1400">
                <a:solidFill>
                  <a:srgbClr val="595959"/>
                </a:solidFill>
              </a:rPr>
              <a:t> the model layers in half, splitting them between the GPU’s</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GB" sz="1400">
                <a:solidFill>
                  <a:srgbClr val="595959"/>
                </a:solidFill>
              </a:rPr>
              <a:t>DP:</a:t>
            </a:r>
            <a:r>
              <a:rPr lang="en-GB" sz="1400">
                <a:solidFill>
                  <a:srgbClr val="595959"/>
                </a:solidFill>
              </a:rPr>
              <a:t> Creates </a:t>
            </a:r>
            <a:r>
              <a:rPr b="1" lang="en-GB" sz="1400">
                <a:solidFill>
                  <a:srgbClr val="595959"/>
                </a:solidFill>
              </a:rPr>
              <a:t>copies</a:t>
            </a:r>
            <a:r>
              <a:rPr lang="en-GB" sz="1400">
                <a:solidFill>
                  <a:srgbClr val="595959"/>
                </a:solidFill>
              </a:rPr>
              <a:t> of the model in </a:t>
            </a:r>
            <a:r>
              <a:rPr lang="en-GB" sz="1400">
                <a:solidFill>
                  <a:srgbClr val="595959"/>
                </a:solidFill>
              </a:rPr>
              <a:t>multiple locations, gives half the prompts to each model instance best for minimising communication overhead</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GB" sz="1400">
                <a:solidFill>
                  <a:srgbClr val="595959"/>
                </a:solidFill>
              </a:rPr>
              <a:t>PP: </a:t>
            </a:r>
            <a:r>
              <a:rPr lang="en-GB" sz="1400">
                <a:solidFill>
                  <a:srgbClr val="595959"/>
                </a:solidFill>
              </a:rPr>
              <a:t>Splits the model itself so that each layer or series of layers is held a different GPU</a:t>
            </a:r>
            <a:endParaRPr sz="14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b="1" lang="en-GB" sz="1400">
                <a:solidFill>
                  <a:srgbClr val="595959"/>
                </a:solidFill>
              </a:rPr>
              <a:t>Next:</a:t>
            </a:r>
            <a:r>
              <a:rPr lang="en-GB" sz="1400">
                <a:solidFill>
                  <a:srgbClr val="595959"/>
                </a:solidFill>
              </a:rPr>
              <a:t> Batch Size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9e131cf011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9e131cf011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Maximise batch size</a:t>
            </a:r>
            <a:endParaRPr/>
          </a:p>
          <a:p>
            <a:pPr indent="0" lvl="0" marL="0" rtl="0" algn="l">
              <a:spcBef>
                <a:spcPts val="0"/>
              </a:spcBef>
              <a:spcAft>
                <a:spcPts val="0"/>
              </a:spcAft>
              <a:buNone/>
            </a:pPr>
            <a:r>
              <a:rPr lang="en-GB"/>
              <a:t>Ensure KV Cache remains saturated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Into: Single Node, pros, cons, and communication</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9e131cf011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9e131cf011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Into: Profiling with nvtop, htop</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9e131cf011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9e131cf011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a:solidFill>
                  <a:srgbClr val="595959"/>
                </a:solidFill>
              </a:rPr>
              <a:t>We found that our issues around 1 node throughput being faster than 2 node throughput where indeed due to large communication overheads, </a:t>
            </a:r>
            <a:r>
              <a:rPr b="1" lang="en-GB" sz="1400">
                <a:solidFill>
                  <a:srgbClr val="595959"/>
                </a:solidFill>
              </a:rPr>
              <a:t>from the images shown</a:t>
            </a:r>
            <a:r>
              <a:rPr lang="en-GB" sz="1400">
                <a:solidFill>
                  <a:srgbClr val="595959"/>
                </a:solidFill>
              </a:rPr>
              <a:t>, it is clear that both nodes are near 100% utilization during a 2 node deployment, as is the singular node during 1 node deployment.</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GB" sz="1400">
                <a:solidFill>
                  <a:srgbClr val="595959"/>
                </a:solidFill>
              </a:rPr>
              <a:t>Into: pre/post tuning results</a:t>
            </a:r>
            <a:endParaRPr b="1" sz="14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9e131cf011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9e131cf011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Say these are the optimal settings we found through various testings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9e131cf011_6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9e131cf011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a:solidFill>
                  <a:srgbClr val="595959"/>
                </a:solidFill>
              </a:rPr>
              <a:t>From this profiling, we were able to see that the memory utilization from all GPU’s was not at 100%, this led us to analyze different ways to most efficiently utilize all of the resources on each node, through this analysis we determined that modifying the </a:t>
            </a:r>
            <a:r>
              <a:rPr b="1" lang="en-GB" sz="1400">
                <a:solidFill>
                  <a:srgbClr val="595959"/>
                </a:solidFill>
              </a:rPr>
              <a:t>mem-fraction-static </a:t>
            </a:r>
            <a:r>
              <a:rPr lang="en-GB" sz="1400">
                <a:solidFill>
                  <a:srgbClr val="595959"/>
                </a:solidFill>
              </a:rPr>
              <a:t>parameter led to the largest increase in throughput, along with modifying the </a:t>
            </a:r>
            <a:r>
              <a:rPr b="1" lang="en-GB" sz="1400">
                <a:solidFill>
                  <a:srgbClr val="595959"/>
                </a:solidFill>
              </a:rPr>
              <a:t>cuda-graph-max-bs </a:t>
            </a:r>
            <a:r>
              <a:rPr lang="en-GB" sz="1400">
                <a:solidFill>
                  <a:srgbClr val="595959"/>
                </a:solidFill>
              </a:rPr>
              <a:t>parameter which modified the cuda graph maximum batch size. </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400">
                <a:solidFill>
                  <a:srgbClr val="595959"/>
                </a:solidFill>
              </a:rPr>
              <a:t>This led to use going from memory utilization</a:t>
            </a:r>
            <a:r>
              <a:rPr b="1" lang="en-GB" sz="1400">
                <a:solidFill>
                  <a:srgbClr val="595959"/>
                </a:solidFill>
              </a:rPr>
              <a:t> ~94%</a:t>
            </a:r>
            <a:r>
              <a:rPr lang="en-GB" sz="1400">
                <a:solidFill>
                  <a:srgbClr val="595959"/>
                </a:solidFill>
              </a:rPr>
              <a:t> to consistently hitting</a:t>
            </a:r>
            <a:r>
              <a:rPr b="1" lang="en-GB" sz="1400">
                <a:solidFill>
                  <a:srgbClr val="595959"/>
                </a:solidFill>
              </a:rPr>
              <a:t> 99%</a:t>
            </a:r>
            <a:r>
              <a:rPr lang="en-GB" sz="1400">
                <a:solidFill>
                  <a:srgbClr val="595959"/>
                </a:solidFill>
              </a:rPr>
              <a:t> through the </a:t>
            </a:r>
            <a:r>
              <a:rPr b="1" lang="en-GB" sz="1400">
                <a:solidFill>
                  <a:srgbClr val="595959"/>
                </a:solidFill>
              </a:rPr>
              <a:t>mem-fraction-static</a:t>
            </a:r>
            <a:r>
              <a:rPr lang="en-GB" sz="1400">
                <a:solidFill>
                  <a:srgbClr val="595959"/>
                </a:solidFill>
              </a:rPr>
              <a:t> modifications. </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400">
                <a:solidFill>
                  <a:srgbClr val="595959"/>
                </a:solidFill>
              </a:rPr>
              <a:t>Pictured to the right is a </a:t>
            </a:r>
            <a:r>
              <a:rPr b="1" lang="en-GB" sz="1400">
                <a:solidFill>
                  <a:srgbClr val="595959"/>
                </a:solidFill>
              </a:rPr>
              <a:t>before tuning</a:t>
            </a:r>
            <a:r>
              <a:rPr lang="en-GB" sz="1400">
                <a:solidFill>
                  <a:srgbClr val="595959"/>
                </a:solidFill>
              </a:rPr>
              <a:t> and </a:t>
            </a:r>
            <a:r>
              <a:rPr b="1" lang="en-GB" sz="1400">
                <a:solidFill>
                  <a:srgbClr val="595959"/>
                </a:solidFill>
              </a:rPr>
              <a:t>after tuning</a:t>
            </a:r>
            <a:r>
              <a:rPr lang="en-GB" sz="1400">
                <a:solidFill>
                  <a:srgbClr val="595959"/>
                </a:solidFill>
              </a:rPr>
              <a:t> image depicting the </a:t>
            </a:r>
            <a:r>
              <a:rPr b="1" lang="en-GB" sz="1400">
                <a:solidFill>
                  <a:srgbClr val="595959"/>
                </a:solidFill>
              </a:rPr>
              <a:t>increase in memory utilization</a:t>
            </a:r>
            <a:r>
              <a:rPr lang="en-GB" sz="1400">
                <a:solidFill>
                  <a:srgbClr val="595959"/>
                </a:solidFill>
              </a:rPr>
              <a:t> we were able to achieve.</a:t>
            </a:r>
            <a:endParaRPr sz="1400">
              <a:solidFill>
                <a:srgbClr val="595959"/>
              </a:solidFill>
            </a:endParaRPr>
          </a:p>
          <a:p>
            <a:pPr indent="0" lvl="0" marL="0" rtl="0" algn="l">
              <a:spcBef>
                <a:spcPts val="1200"/>
              </a:spcBef>
              <a:spcAft>
                <a:spcPts val="0"/>
              </a:spcAft>
              <a:buNone/>
            </a:pPr>
            <a:r>
              <a:rPr b="1" lang="en-GB"/>
              <a:t>Into: batch size, memory fraction static comparisons</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9e131cf011_6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9e131cf011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Memory Fraction Static modifies KV Cache to maximise KV Cache pool</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9e131cf011_6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9e131cf011_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9e131cf011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9e131cf011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071924"/>
                </a:solidFill>
                <a:latin typeface="Georgia"/>
                <a:ea typeface="Georgia"/>
                <a:cs typeface="Georgia"/>
                <a:sym typeface="Georgia"/>
              </a:rPr>
              <a:t>Max num threads for NCCL Communication</a:t>
            </a:r>
            <a:endParaRPr b="1" sz="1000">
              <a:solidFill>
                <a:srgbClr val="071924"/>
              </a:solidFill>
              <a:latin typeface="Georgia"/>
              <a:ea typeface="Georgia"/>
              <a:cs typeface="Georgia"/>
              <a:sym typeface="Georgia"/>
            </a:endParaRPr>
          </a:p>
          <a:p>
            <a:pPr indent="0" lvl="0" marL="0" rtl="0" algn="l">
              <a:lnSpc>
                <a:spcPct val="115000"/>
              </a:lnSpc>
              <a:spcBef>
                <a:spcPts val="0"/>
              </a:spcBef>
              <a:spcAft>
                <a:spcPts val="0"/>
              </a:spcAft>
              <a:buNone/>
            </a:pPr>
            <a:r>
              <a:rPr lang="en-GB" sz="1000">
                <a:solidFill>
                  <a:srgbClr val="071924"/>
                </a:solidFill>
                <a:latin typeface="Georgia"/>
                <a:ea typeface="Georgia"/>
                <a:cs typeface="Georgia"/>
                <a:sym typeface="Georgia"/>
              </a:rPr>
              <a:t>the threads are grouped into blocks of streaming multiprocessors. the size of these blocks are usually power of 2.</a:t>
            </a:r>
            <a:endParaRPr sz="1000">
              <a:solidFill>
                <a:srgbClr val="071924"/>
              </a:solidFill>
              <a:latin typeface="Georgia"/>
              <a:ea typeface="Georgia"/>
              <a:cs typeface="Georgia"/>
              <a:sym typeface="Georgia"/>
            </a:endParaRPr>
          </a:p>
          <a:p>
            <a:pPr indent="0" lvl="0" marL="0" rtl="0" algn="l">
              <a:lnSpc>
                <a:spcPct val="115000"/>
              </a:lnSpc>
              <a:spcBef>
                <a:spcPts val="0"/>
              </a:spcBef>
              <a:spcAft>
                <a:spcPts val="0"/>
              </a:spcAft>
              <a:buNone/>
            </a:pPr>
            <a:r>
              <a:rPr lang="en-GB" sz="1000">
                <a:solidFill>
                  <a:srgbClr val="071924"/>
                </a:solidFill>
                <a:latin typeface="Georgia"/>
                <a:ea typeface="Georgia"/>
                <a:cs typeface="Georgia"/>
                <a:sym typeface="Georgia"/>
              </a:rPr>
              <a:t>we see better results for 64 and 256 because they utilise the full blocks assigned to them. by contrast the 160 thread version runs a lot worse. Our tentative explanation/hypothesis is that the 160 thread run incurs the extra overhead of utilising more blocks (i.e. inter block communication and/or initialisation costs) without fully obtaining the benefits of using said blocks</a:t>
            </a:r>
            <a:endParaRPr sz="1000">
              <a:solidFill>
                <a:srgbClr val="071924"/>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9e131cf011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9e131cf011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GPU Direct Modifications</a:t>
            </a:r>
            <a:endParaRPr b="1"/>
          </a:p>
          <a:p>
            <a:pPr indent="0" lvl="0" marL="0" rtl="0" algn="l">
              <a:spcBef>
                <a:spcPts val="0"/>
              </a:spcBef>
              <a:spcAft>
                <a:spcPts val="0"/>
              </a:spcAft>
              <a:buNone/>
            </a:pPr>
            <a:r>
              <a:rPr lang="en-GB"/>
              <a:t>Setting the </a:t>
            </a:r>
            <a:r>
              <a:rPr lang="en-GB"/>
              <a:t>NCCL_NET_GDR_LEVEL allows us to specify when the GPU Direct RDMA is used. </a:t>
            </a:r>
            <a:endParaRPr/>
          </a:p>
          <a:p>
            <a:pPr indent="0" lvl="0" marL="0" rtl="0" algn="l">
              <a:spcBef>
                <a:spcPts val="0"/>
              </a:spcBef>
              <a:spcAft>
                <a:spcPts val="0"/>
              </a:spcAft>
              <a:buNone/>
            </a:pPr>
            <a:r>
              <a:rPr lang="en-GB"/>
              <a:t>We observe that in general this networking path is faster than the alternatives, so by specifying that we should always use RDMA, we achieve the highest level of throughput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9e131cf011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9e131cf011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LL (Low Latency)</a:t>
            </a:r>
            <a:r>
              <a:rPr lang="en-GB"/>
              <a:t> protocol prioritizes fast, small messages using flag-based synchronization, while </a:t>
            </a:r>
            <a:endParaRPr/>
          </a:p>
          <a:p>
            <a:pPr indent="0" lvl="0" marL="0" rtl="0" algn="l">
              <a:spcBef>
                <a:spcPts val="0"/>
              </a:spcBef>
              <a:spcAft>
                <a:spcPts val="0"/>
              </a:spcAft>
              <a:buNone/>
            </a:pPr>
            <a:r>
              <a:rPr b="1" lang="en-GB"/>
              <a:t>Simple </a:t>
            </a:r>
            <a:r>
              <a:rPr lang="en-GB"/>
              <a:t>focuses on maximum bandwidth for large messages using high-overhead memory fences.</a:t>
            </a:r>
            <a:endParaRPr/>
          </a:p>
          <a:p>
            <a:pPr indent="0" lvl="0" marL="0" rtl="0" algn="l">
              <a:spcBef>
                <a:spcPts val="0"/>
              </a:spcBef>
              <a:spcAft>
                <a:spcPts val="0"/>
              </a:spcAft>
              <a:buNone/>
            </a:pPr>
            <a:r>
              <a:rPr b="1" lang="en-GB"/>
              <a:t>LL128</a:t>
            </a:r>
            <a:r>
              <a:rPr lang="en-GB"/>
              <a:t> mixed both </a:t>
            </a:r>
            <a:r>
              <a:rPr lang="en-GB"/>
              <a:t>approaches, but relies on particular hardware to be efficient. We found that firmus supports the necessary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9e131cf011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9e131cf011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GDR_Level </a:t>
            </a:r>
            <a:r>
              <a:rPr lang="en-GB"/>
              <a:t>the maximum distance gpu direct can be used between a network interface and the gpu,</a:t>
            </a:r>
            <a:endParaRPr/>
          </a:p>
          <a:p>
            <a:pPr indent="0" lvl="0" marL="0" rtl="0" algn="l">
              <a:spcBef>
                <a:spcPts val="0"/>
              </a:spcBef>
              <a:spcAft>
                <a:spcPts val="0"/>
              </a:spcAft>
              <a:buNone/>
            </a:pPr>
            <a:r>
              <a:rPr lang="en-GB"/>
              <a:t>For our purpose this effectively maximizes the SGLang’s GPUDirect usage.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3</a:t>
            </a:r>
            <a:r>
              <a:rPr lang="en-GB"/>
              <a:t> is </a:t>
            </a:r>
            <a:r>
              <a:rPr b="1" lang="en-GB"/>
              <a:t>default</a:t>
            </a:r>
            <a:r>
              <a:rPr lang="en-GB"/>
              <a:t>, </a:t>
            </a:r>
            <a:r>
              <a:rPr b="1" lang="en-GB"/>
              <a:t>5</a:t>
            </a:r>
            <a:r>
              <a:rPr lang="en-GB"/>
              <a:t> is what </a:t>
            </a:r>
            <a:r>
              <a:rPr b="1" lang="en-GB"/>
              <a:t>we have chosen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Into: Parallelism Techniques continued</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9e131cf011_6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9e131cf011_6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Data parallelism</a:t>
            </a:r>
            <a:r>
              <a:rPr lang="en-GB"/>
              <a:t> is best for </a:t>
            </a:r>
            <a:r>
              <a:rPr b="1" lang="en-GB"/>
              <a:t>fixing</a:t>
            </a:r>
            <a:r>
              <a:rPr lang="en-GB"/>
              <a:t> our </a:t>
            </a:r>
            <a:r>
              <a:rPr b="1" lang="en-GB"/>
              <a:t>communication</a:t>
            </a:r>
            <a:r>
              <a:rPr lang="en-GB"/>
              <a:t> problems</a:t>
            </a:r>
            <a:endParaRPr/>
          </a:p>
          <a:p>
            <a:pPr indent="0" lvl="0" marL="0" rtl="0" algn="l">
              <a:spcBef>
                <a:spcPts val="0"/>
              </a:spcBef>
              <a:spcAft>
                <a:spcPts val="0"/>
              </a:spcAft>
              <a:buNone/>
            </a:pPr>
            <a:r>
              <a:rPr b="1" lang="en-GB"/>
              <a:t>Data parallelism</a:t>
            </a:r>
            <a:r>
              <a:rPr lang="en-GB"/>
              <a:t> across nodes is not available in the form of our offline benchmark</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Into: Parallelism Techniques Table</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9e131cf011_6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9e131cf011_6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Tensor Parallelism = Data Parallelism</a:t>
            </a:r>
            <a:r>
              <a:rPr lang="en-GB"/>
              <a:t> for shared attention heads</a:t>
            </a:r>
            <a:endParaRPr/>
          </a:p>
          <a:p>
            <a:pPr indent="0" lvl="0" marL="0" rtl="0" algn="l">
              <a:spcBef>
                <a:spcPts val="0"/>
              </a:spcBef>
              <a:spcAft>
                <a:spcPts val="0"/>
              </a:spcAft>
              <a:buNone/>
            </a:pPr>
            <a:r>
              <a:rPr b="1" lang="en-GB"/>
              <a:t>Pipeline Parallelism</a:t>
            </a:r>
            <a:r>
              <a:rPr lang="en-GB"/>
              <a:t> </a:t>
            </a:r>
            <a:r>
              <a:rPr b="1" lang="en-GB"/>
              <a:t>reduces </a:t>
            </a:r>
            <a:r>
              <a:rPr b="1" lang="en-GB"/>
              <a:t>unnecessary</a:t>
            </a:r>
            <a:r>
              <a:rPr lang="en-GB"/>
              <a:t> communication within the node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Into: best one node parallelism settings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9e131cf011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9e131cf011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Into final results</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9e131cf011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9e131cf011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9e131cf011_6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9e131cf011_6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Into: our recommendations for the actual deployment</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9e131cf01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9e131cf01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would effectively provide the cross node data parallelism that we talked about earlier, </a:t>
            </a:r>
            <a:r>
              <a:rPr lang="en-GB"/>
              <a:t>though </a:t>
            </a:r>
            <a:r>
              <a:rPr lang="en-GB"/>
              <a:t>this would be </a:t>
            </a:r>
            <a:r>
              <a:rPr b="1" lang="en-GB"/>
              <a:t>online inference </a:t>
            </a:r>
            <a:r>
              <a:rPr lang="en-GB"/>
              <a:t>so not valid for this competition. Our initial experimentation with this showed great results, providing ~16k tokens per second.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Into: additional considerations and modifications</a:t>
            </a:r>
            <a:endParaRPr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9e131cf011_6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9e131cf011_6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Into: Done</a:t>
            </a:r>
            <a:endParaRPr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9e131cf011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9e131cf011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9e131cf011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9e131cf011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Special flag for Fortran</a:t>
            </a:r>
            <a:endParaRPr/>
          </a:p>
          <a:p>
            <a:pPr indent="0" lvl="0" marL="0" rtl="0" algn="l">
              <a:spcBef>
                <a:spcPts val="0"/>
              </a:spcBef>
              <a:spcAft>
                <a:spcPts val="0"/>
              </a:spcAft>
              <a:buNone/>
            </a:pPr>
            <a:r>
              <a:rPr lang="en-GB"/>
              <a:t>ofast  for fast</a:t>
            </a:r>
            <a:endParaRPr/>
          </a:p>
          <a:p>
            <a:pPr indent="0" lvl="0" marL="0" rtl="0" algn="l">
              <a:spcBef>
                <a:spcPts val="0"/>
              </a:spcBef>
              <a:spcAft>
                <a:spcPts val="0"/>
              </a:spcAft>
              <a:buNone/>
            </a:pPr>
            <a:r>
              <a:rPr lang="en-GB"/>
              <a:t>Armci was just better</a:t>
            </a:r>
            <a:endParaRPr/>
          </a:p>
          <a:p>
            <a:pPr indent="0" lvl="0" marL="0" rtl="0" algn="l">
              <a:spcBef>
                <a:spcPts val="0"/>
              </a:spcBef>
              <a:spcAft>
                <a:spcPts val="0"/>
              </a:spcAft>
              <a:buNone/>
            </a:pPr>
            <a:r>
              <a:rPr lang="en-GB"/>
              <a:t>Global array optimisation didn’t work (comex backend was better)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9e131cf011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9e131cf011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a:t>
            </a:r>
            <a:r>
              <a:rPr lang="en-GB"/>
              <a:t>e  are within the </a:t>
            </a:r>
            <a:r>
              <a:rPr lang="en-GB"/>
              <a:t>threshold</a:t>
            </a:r>
            <a:r>
              <a:rPr lang="en-GB"/>
              <a:t> tolerance of 10^-6</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suspect that this is </a:t>
            </a:r>
            <a:r>
              <a:rPr lang="en-GB"/>
              <a:t>because</a:t>
            </a:r>
            <a:r>
              <a:rPr lang="en-GB"/>
              <a:t> nwchem implements its own algorithms for matrix multiplication and integral </a:t>
            </a:r>
            <a:r>
              <a:rPr lang="en-GB"/>
              <a:t>evaluation</a:t>
            </a:r>
            <a:r>
              <a:rPr lang="en-GB"/>
              <a:t>, so the precision is not as susceptible to changes in compiler settings.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9e131cf011_3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9e131cf011_3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bindings are the default and they are good because we are using a pure-mpi mixture, so most communication is happening through ucx anyways (numa doesn’t help because thats omp)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9e131cf011_3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9e131cf011_3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Hyperthreading did not work because the larger number of threads meant more startup time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9e131cf011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9e131cf011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numbers aren’t the best because we are running profiling (even with just 1 thing being profiled)</a:t>
            </a:r>
            <a:endParaRPr/>
          </a:p>
          <a:p>
            <a:pPr indent="0" lvl="0" marL="0" rtl="0" algn="l">
              <a:spcBef>
                <a:spcPts val="0"/>
              </a:spcBef>
              <a:spcAft>
                <a:spcPts val="0"/>
              </a:spcAft>
              <a:buNone/>
            </a:pPr>
            <a:r>
              <a:rPr lang="en-GB"/>
              <a:t>Pure mpi is the best</a:t>
            </a:r>
            <a:endParaRPr/>
          </a:p>
          <a:p>
            <a:pPr indent="0" lvl="0" marL="0" rtl="0" algn="l">
              <a:spcBef>
                <a:spcPts val="0"/>
              </a:spcBef>
              <a:spcAft>
                <a:spcPts val="0"/>
              </a:spcAft>
              <a:buNone/>
            </a:pPr>
            <a:r>
              <a:rPr lang="en-GB"/>
              <a:t>k</a:t>
            </a:r>
            <a:r>
              <a:rPr lang="en-GB"/>
              <a:t>mp fork is to do with overhead of starting up threads</a:t>
            </a:r>
            <a:endParaRPr/>
          </a:p>
          <a:p>
            <a:pPr indent="0" lvl="0" marL="0" rtl="0" algn="l">
              <a:spcBef>
                <a:spcPts val="0"/>
              </a:spcBef>
              <a:spcAft>
                <a:spcPts val="0"/>
              </a:spcAft>
              <a:buNone/>
            </a:pPr>
            <a:r>
              <a:rPr lang="en-GB"/>
              <a:t>Fock is to do with matrix multiplication (nwchem’s implementation of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9e131cf011_3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9e131cf011_3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220250" y="2022350"/>
            <a:ext cx="5073000" cy="791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APAC HPC-AI COMPETITION</a:t>
            </a:r>
            <a:endParaRPr>
              <a:latin typeface="Poppins SemiBold"/>
              <a:ea typeface="Poppins SemiBold"/>
              <a:cs typeface="Poppins SemiBold"/>
              <a:sym typeface="Poppins SemiBold"/>
            </a:endParaRPr>
          </a:p>
        </p:txBody>
      </p:sp>
      <p:pic>
        <p:nvPicPr>
          <p:cNvPr id="55" name="Google Shape;55;p13"/>
          <p:cNvPicPr preferRelativeResize="0"/>
          <p:nvPr/>
        </p:nvPicPr>
        <p:blipFill>
          <a:blip r:embed="rId3">
            <a:alphaModFix/>
          </a:blip>
          <a:stretch>
            <a:fillRect/>
          </a:stretch>
        </p:blipFill>
        <p:spPr>
          <a:xfrm>
            <a:off x="5113075" y="635325"/>
            <a:ext cx="3695700" cy="4010025"/>
          </a:xfrm>
          <a:prstGeom prst="rect">
            <a:avLst/>
          </a:prstGeom>
          <a:noFill/>
          <a:ln>
            <a:noFill/>
          </a:ln>
        </p:spPr>
      </p:pic>
      <p:sp>
        <p:nvSpPr>
          <p:cNvPr id="56" name="Google Shape;56;p13"/>
          <p:cNvSpPr txBox="1"/>
          <p:nvPr>
            <p:ph idx="1" type="body"/>
          </p:nvPr>
        </p:nvSpPr>
        <p:spPr>
          <a:xfrm>
            <a:off x="220250" y="2571750"/>
            <a:ext cx="3247200" cy="546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GB">
                <a:latin typeface="Poppins"/>
                <a:ea typeface="Poppins"/>
                <a:cs typeface="Poppins"/>
                <a:sym typeface="Poppins"/>
              </a:rPr>
              <a:t>Team Monash DeepNeuron</a:t>
            </a:r>
            <a:endParaRPr>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idx="1" type="body"/>
          </p:nvPr>
        </p:nvSpPr>
        <p:spPr>
          <a:xfrm>
            <a:off x="311700" y="11614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350">
                <a:solidFill>
                  <a:srgbClr val="BD00BE"/>
                </a:solidFill>
                <a:latin typeface="Roboto Mono"/>
                <a:ea typeface="Roboto Mono"/>
                <a:cs typeface="Roboto Mono"/>
                <a:sym typeface="Roboto Mono"/>
              </a:rPr>
              <a:t>&lt; memory stack 1100 mb heap 100 mb global 1100 mb</a:t>
            </a:r>
            <a:endParaRPr sz="1350">
              <a:solidFill>
                <a:srgbClr val="BD00BE"/>
              </a:solidFill>
              <a:latin typeface="Roboto Mono"/>
              <a:ea typeface="Roboto Mono"/>
              <a:cs typeface="Roboto Mono"/>
              <a:sym typeface="Roboto Mono"/>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15" name="Google Shape;115;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6" name="Google Shape;116;p22"/>
          <p:cNvPicPr preferRelativeResize="0"/>
          <p:nvPr/>
        </p:nvPicPr>
        <p:blipFill>
          <a:blip r:embed="rId3">
            <a:alphaModFix/>
          </a:blip>
          <a:stretch>
            <a:fillRect/>
          </a:stretch>
        </p:blipFill>
        <p:spPr>
          <a:xfrm>
            <a:off x="421150" y="1579949"/>
            <a:ext cx="4820899" cy="3246275"/>
          </a:xfrm>
          <a:prstGeom prst="rect">
            <a:avLst/>
          </a:prstGeom>
          <a:noFill/>
          <a:ln>
            <a:noFill/>
          </a:ln>
        </p:spPr>
      </p:pic>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MEMORY ALLOCATION</a:t>
            </a:r>
            <a:endParaRPr>
              <a:latin typeface="Poppins SemiBold"/>
              <a:ea typeface="Poppins SemiBold"/>
              <a:cs typeface="Poppins SemiBold"/>
              <a:sym typeface="Poppins SemiBold"/>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DFT/SCF CHANGES </a:t>
            </a:r>
            <a:endParaRPr>
              <a:latin typeface="Poppins SemiBold"/>
              <a:ea typeface="Poppins SemiBold"/>
              <a:cs typeface="Poppins SemiBold"/>
              <a:sym typeface="Poppins SemiBol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3" name="Google Shape;123;p23"/>
          <p:cNvSpPr txBox="1"/>
          <p:nvPr/>
        </p:nvSpPr>
        <p:spPr>
          <a:xfrm>
            <a:off x="153900" y="1017725"/>
            <a:ext cx="6222900" cy="421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2"/>
                </a:solidFill>
                <a:latin typeface="Roboto Mono"/>
                <a:ea typeface="Roboto Mono"/>
                <a:cs typeface="Roboto Mono"/>
                <a:sym typeface="Roboto Mono"/>
              </a:rPr>
              <a:t>$</a:t>
            </a:r>
            <a:r>
              <a:rPr lang="en-GB" sz="1350">
                <a:solidFill>
                  <a:schemeClr val="accent5"/>
                </a:solidFill>
                <a:latin typeface="Roboto Mono"/>
                <a:ea typeface="Roboto Mono"/>
                <a:cs typeface="Roboto Mono"/>
                <a:sym typeface="Roboto Mono"/>
              </a:rPr>
              <a:t> diff</a:t>
            </a:r>
            <a:r>
              <a:rPr lang="en-GB" sz="1350">
                <a:solidFill>
                  <a:srgbClr val="929412"/>
                </a:solidFill>
                <a:latin typeface="Roboto Mono"/>
                <a:ea typeface="Roboto Mono"/>
                <a:cs typeface="Roboto Mono"/>
                <a:sym typeface="Roboto Mono"/>
              </a:rPr>
              <a:t> </a:t>
            </a:r>
            <a:r>
              <a:rPr lang="en-GB" sz="1350">
                <a:solidFill>
                  <a:schemeClr val="dk2"/>
                </a:solidFill>
                <a:latin typeface="Roboto Mono"/>
                <a:ea typeface="Roboto Mono"/>
                <a:cs typeface="Roboto Mono"/>
                <a:sym typeface="Roboto Mono"/>
              </a:rPr>
              <a:t>optimised_results.nwout</a:t>
            </a:r>
            <a:r>
              <a:rPr lang="en-GB" sz="1350">
                <a:solidFill>
                  <a:srgbClr val="929412"/>
                </a:solidFill>
                <a:latin typeface="Roboto Mono"/>
                <a:ea typeface="Roboto Mono"/>
                <a:cs typeface="Roboto Mono"/>
                <a:sym typeface="Roboto Mono"/>
              </a:rPr>
              <a:t> </a:t>
            </a:r>
            <a:r>
              <a:rPr lang="en-GB" sz="1350">
                <a:solidFill>
                  <a:schemeClr val="dk2"/>
                </a:solidFill>
                <a:latin typeface="Roboto Mono"/>
                <a:ea typeface="Roboto Mono"/>
                <a:cs typeface="Roboto Mono"/>
                <a:sym typeface="Roboto Mono"/>
              </a:rPr>
              <a:t>baseline.nwout</a:t>
            </a:r>
            <a:endParaRPr sz="1350">
              <a:solidFill>
                <a:srgbClr val="92941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BD00BE"/>
                </a:solidFill>
                <a:latin typeface="Roboto Mono"/>
                <a:ea typeface="Roboto Mono"/>
                <a:cs typeface="Roboto Mono"/>
                <a:sym typeface="Roboto Mono"/>
              </a:rPr>
              <a:t>&lt; memory stack 1100 mb heap 100 mb global 1100 mb</a:t>
            </a:r>
            <a:endParaRPr sz="1350">
              <a:solidFill>
                <a:srgbClr val="BD00B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20A1AE"/>
                </a:solidFill>
                <a:latin typeface="Roboto Mono"/>
                <a:ea typeface="Roboto Mono"/>
                <a:cs typeface="Roboto Mono"/>
                <a:sym typeface="Roboto Mono"/>
              </a:rPr>
              <a:t>&gt; memory stack 8000 mb heap 100 mb global 8000 mb noverify </a:t>
            </a:r>
            <a:br>
              <a:rPr lang="en-GB" sz="1350">
                <a:solidFill>
                  <a:srgbClr val="20A1AE"/>
                </a:solidFill>
                <a:latin typeface="Roboto Mono"/>
                <a:ea typeface="Roboto Mono"/>
                <a:cs typeface="Roboto Mono"/>
                <a:sym typeface="Roboto Mono"/>
              </a:rPr>
            </a:br>
            <a:r>
              <a:rPr lang="en-GB" sz="1350">
                <a:solidFill>
                  <a:srgbClr val="929412"/>
                </a:solidFill>
                <a:latin typeface="Roboto Mono"/>
                <a:ea typeface="Roboto Mono"/>
                <a:cs typeface="Roboto Mono"/>
                <a:sym typeface="Roboto Mono"/>
              </a:rPr>
              <a:t>6,7c7,8</a:t>
            </a:r>
            <a:endParaRPr sz="1350">
              <a:solidFill>
                <a:srgbClr val="92941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BD00BE"/>
                </a:solidFill>
                <a:latin typeface="Roboto Mono"/>
                <a:ea typeface="Roboto Mono"/>
                <a:cs typeface="Roboto Mono"/>
                <a:sym typeface="Roboto Mono"/>
              </a:rPr>
              <a:t>&lt; permanent_dir .</a:t>
            </a:r>
            <a:endParaRPr sz="1350">
              <a:solidFill>
                <a:srgbClr val="BD00B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BD00BE"/>
                </a:solidFill>
                <a:latin typeface="Roboto Mono"/>
                <a:ea typeface="Roboto Mono"/>
                <a:cs typeface="Roboto Mono"/>
                <a:sym typeface="Roboto Mono"/>
              </a:rPr>
              <a:t>&lt; scratch_dir /tmp</a:t>
            </a:r>
            <a:endParaRPr sz="1350">
              <a:solidFill>
                <a:srgbClr val="BD00B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20A1AE"/>
                </a:solidFill>
                <a:latin typeface="Roboto Mono"/>
                <a:ea typeface="Roboto Mono"/>
                <a:cs typeface="Roboto Mono"/>
                <a:sym typeface="Roboto Mono"/>
              </a:rPr>
              <a:t>&gt; permanent_dir .         </a:t>
            </a:r>
            <a:endParaRPr sz="1350">
              <a:solidFill>
                <a:srgbClr val="20A1A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20A1AE"/>
                </a:solidFill>
                <a:latin typeface="Roboto Mono"/>
                <a:ea typeface="Roboto Mono"/>
                <a:cs typeface="Roboto Mono"/>
                <a:sym typeface="Roboto Mono"/>
              </a:rPr>
              <a:t>&gt; scratch_dir /tmp     </a:t>
            </a:r>
            <a:endParaRPr sz="1350">
              <a:solidFill>
                <a:srgbClr val="20A1A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929412"/>
                </a:solidFill>
                <a:latin typeface="Roboto Mono"/>
                <a:ea typeface="Roboto Mono"/>
                <a:cs typeface="Roboto Mono"/>
                <a:sym typeface="Roboto Mono"/>
              </a:rPr>
              <a:t>51a53,66</a:t>
            </a:r>
            <a:endParaRPr sz="1350">
              <a:solidFill>
                <a:srgbClr val="20A1A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20A1AE"/>
                </a:solidFill>
                <a:latin typeface="Roboto Mono"/>
                <a:ea typeface="Roboto Mono"/>
                <a:cs typeface="Roboto Mono"/>
                <a:sym typeface="Roboto Mono"/>
              </a:rPr>
              <a:t>&gt; </a:t>
            </a:r>
            <a:endParaRPr sz="1350">
              <a:solidFill>
                <a:srgbClr val="20A1A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929412"/>
                </a:solidFill>
                <a:latin typeface="Roboto Mono"/>
                <a:ea typeface="Roboto Mono"/>
                <a:cs typeface="Roboto Mono"/>
                <a:sym typeface="Roboto Mono"/>
              </a:rPr>
              <a:t>53c68</a:t>
            </a:r>
            <a:endParaRPr sz="1350">
              <a:solidFill>
                <a:srgbClr val="92941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BD00BE"/>
                </a:solidFill>
                <a:latin typeface="Roboto Mono"/>
                <a:ea typeface="Roboto Mono"/>
                <a:cs typeface="Roboto Mono"/>
                <a:sym typeface="Roboto Mono"/>
              </a:rPr>
              <a:t>&lt;   semidirect</a:t>
            </a:r>
            <a:endParaRPr sz="1350">
              <a:solidFill>
                <a:srgbClr val="BD00B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20A1AE"/>
                </a:solidFill>
                <a:latin typeface="Roboto Mono"/>
                <a:ea typeface="Roboto Mono"/>
                <a:cs typeface="Roboto Mono"/>
                <a:sym typeface="Roboto Mono"/>
              </a:rPr>
              <a:t>&gt;   direct   # you can change this</a:t>
            </a:r>
            <a:endParaRPr sz="1350">
              <a:solidFill>
                <a:srgbClr val="20A1AE"/>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350">
              <a:solidFill>
                <a:srgbClr val="20A1AE"/>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pic>
        <p:nvPicPr>
          <p:cNvPr id="128" name="Google Shape;128;p24"/>
          <p:cNvPicPr preferRelativeResize="0"/>
          <p:nvPr/>
        </p:nvPicPr>
        <p:blipFill rotWithShape="1">
          <a:blip r:embed="rId3">
            <a:alphaModFix/>
          </a:blip>
          <a:srcRect b="4205" l="0" r="0" t="0"/>
          <a:stretch/>
        </p:blipFill>
        <p:spPr>
          <a:xfrm>
            <a:off x="0" y="381937"/>
            <a:ext cx="9144000" cy="4379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sp>
        <p:nvSpPr>
          <p:cNvPr id="133" name="Google Shape;133;p25"/>
          <p:cNvSpPr txBox="1"/>
          <p:nvPr>
            <p:ph idx="1" type="body"/>
          </p:nvPr>
        </p:nvSpPr>
        <p:spPr>
          <a:xfrm>
            <a:off x="311700" y="1152475"/>
            <a:ext cx="3999900" cy="195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 found that through Conda we could download different Cuda API’s, and experiment with which was fastest. We found that </a:t>
            </a:r>
            <a:r>
              <a:rPr b="1" lang="en-GB"/>
              <a:t>Cuda129</a:t>
            </a:r>
            <a:r>
              <a:rPr lang="en-GB"/>
              <a:t> was the fastest, showing </a:t>
            </a:r>
            <a:r>
              <a:rPr b="1" lang="en-GB"/>
              <a:t>7863.04</a:t>
            </a:r>
            <a:r>
              <a:rPr lang="en-GB"/>
              <a:t> tokens per second on 2 H100 nodes compared to </a:t>
            </a:r>
            <a:r>
              <a:rPr b="1" lang="en-GB"/>
              <a:t>5839</a:t>
            </a:r>
            <a:r>
              <a:rPr lang="en-GB"/>
              <a:t> tokens per second on Cuda126 on 2 H100 nodes</a:t>
            </a:r>
            <a:endParaRPr/>
          </a:p>
        </p:txBody>
      </p:sp>
      <p:sp>
        <p:nvSpPr>
          <p:cNvPr id="134" name="Google Shape;134;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This is likely because Sglang is able to use the newer cuBLAS and DeepGEMM kernels that are compatible with the newer SGLang versions.</a:t>
            </a:r>
            <a:endParaRPr/>
          </a:p>
        </p:txBody>
      </p:sp>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CUDA API VERSION</a:t>
            </a:r>
            <a:endParaRPr>
              <a:latin typeface="Poppins SemiBold"/>
              <a:ea typeface="Poppins SemiBold"/>
              <a:cs typeface="Poppins SemiBold"/>
              <a:sym typeface="Poppins SemiBol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 name="Google Shape;136;p25"/>
          <p:cNvSpPr txBox="1"/>
          <p:nvPr/>
        </p:nvSpPr>
        <p:spPr>
          <a:xfrm>
            <a:off x="531050" y="4230900"/>
            <a:ext cx="19059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34% Faster!</a:t>
            </a:r>
            <a:endParaRPr b="1"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26"/>
          <p:cNvSpPr txBox="1"/>
          <p:nvPr>
            <p:ph idx="1" type="body"/>
          </p:nvPr>
        </p:nvSpPr>
        <p:spPr>
          <a:xfrm>
            <a:off x="311700" y="1152475"/>
            <a:ext cx="3999900" cy="22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Using DeepGemm JIT </a:t>
            </a:r>
            <a:r>
              <a:rPr lang="en-GB"/>
              <a:t>compilation</a:t>
            </a:r>
            <a:r>
              <a:rPr lang="en-GB"/>
              <a:t> with SGLang will </a:t>
            </a:r>
            <a:r>
              <a:rPr b="1" lang="en-GB"/>
              <a:t>improve throughput</a:t>
            </a:r>
            <a:r>
              <a:rPr lang="en-GB"/>
              <a:t>, it’s worth noting that DeepGemm JIT Compilation is </a:t>
            </a:r>
            <a:r>
              <a:rPr b="1" lang="en-GB"/>
              <a:t>enabled by default</a:t>
            </a:r>
            <a:r>
              <a:rPr lang="en-GB"/>
              <a:t> in SGLang so I haven’t added any flags for it, though it will cause the first run of our scripts to take significantly longer (~10-20 </a:t>
            </a:r>
            <a:r>
              <a:rPr lang="en-GB"/>
              <a:t>mins</a:t>
            </a:r>
            <a:r>
              <a:rPr lang="en-GB"/>
              <a:t>) as the DeepGemm JIT kernels are pre-compiled.</a:t>
            </a:r>
            <a:endParaRPr/>
          </a:p>
        </p:txBody>
      </p:sp>
      <p:sp>
        <p:nvSpPr>
          <p:cNvPr id="142" name="Google Shape;142;p26"/>
          <p:cNvSpPr txBox="1"/>
          <p:nvPr>
            <p:ph idx="1" type="body"/>
          </p:nvPr>
        </p:nvSpPr>
        <p:spPr>
          <a:xfrm>
            <a:off x="5062575" y="1152475"/>
            <a:ext cx="3999900" cy="171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Others have included scripts that are dedicated to performing this JIT DeepGemm kernel pre-compilation, but we have elected to allow SGLang to do it on the first run to remove unnecessary complexity when attempting to run our builds for the first time.</a:t>
            </a:r>
            <a:endParaRPr/>
          </a:p>
        </p:txBody>
      </p:sp>
      <p:pic>
        <p:nvPicPr>
          <p:cNvPr id="143" name="Google Shape;143;p26" title="Screenshot 2025-10-29 at 7.03.12 PM.png"/>
          <p:cNvPicPr preferRelativeResize="0"/>
          <p:nvPr/>
        </p:nvPicPr>
        <p:blipFill>
          <a:blip r:embed="rId3">
            <a:alphaModFix/>
          </a:blip>
          <a:stretch>
            <a:fillRect/>
          </a:stretch>
        </p:blipFill>
        <p:spPr>
          <a:xfrm>
            <a:off x="518563" y="3815425"/>
            <a:ext cx="7894313" cy="269825"/>
          </a:xfrm>
          <a:prstGeom prst="rect">
            <a:avLst/>
          </a:prstGeom>
          <a:noFill/>
          <a:ln>
            <a:noFill/>
          </a:ln>
        </p:spPr>
      </p:pic>
      <p:sp>
        <p:nvSpPr>
          <p:cNvPr id="144" name="Google Shape;144;p26"/>
          <p:cNvSpPr txBox="1"/>
          <p:nvPr/>
        </p:nvSpPr>
        <p:spPr>
          <a:xfrm>
            <a:off x="420675" y="3465025"/>
            <a:ext cx="80901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2"/>
                </a:solidFill>
              </a:rPr>
              <a:t>This error message implies </a:t>
            </a:r>
            <a:r>
              <a:rPr lang="en-GB" sz="1000">
                <a:solidFill>
                  <a:schemeClr val="dk2"/>
                </a:solidFill>
              </a:rPr>
              <a:t>you</a:t>
            </a:r>
            <a:r>
              <a:rPr lang="en-GB" sz="1000">
                <a:solidFill>
                  <a:schemeClr val="dk2"/>
                </a:solidFill>
              </a:rPr>
              <a:t> need to run the sglang.compile_deep_gemm command to pre-compile the kernels, this is not the case.</a:t>
            </a:r>
            <a:endParaRPr sz="1000">
              <a:solidFill>
                <a:schemeClr val="dk2"/>
              </a:solidFill>
            </a:endParaRPr>
          </a:p>
        </p:txBody>
      </p:sp>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DEEPGEMM</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pic>
        <p:nvPicPr>
          <p:cNvPr id="150" name="Google Shape;150;p27" title="Screenshot 2025-10-28 at 11.02.45 PM.png"/>
          <p:cNvPicPr preferRelativeResize="0"/>
          <p:nvPr/>
        </p:nvPicPr>
        <p:blipFill>
          <a:blip r:embed="rId3">
            <a:alphaModFix/>
          </a:blip>
          <a:stretch>
            <a:fillRect/>
          </a:stretch>
        </p:blipFill>
        <p:spPr>
          <a:xfrm>
            <a:off x="563116" y="2227965"/>
            <a:ext cx="3005110" cy="1795401"/>
          </a:xfrm>
          <a:prstGeom prst="rect">
            <a:avLst/>
          </a:prstGeom>
          <a:noFill/>
          <a:ln>
            <a:noFill/>
          </a:ln>
        </p:spPr>
      </p:pic>
      <p:pic>
        <p:nvPicPr>
          <p:cNvPr id="151" name="Google Shape;151;p27" title="Screenshot 2025-10-28 at 11.02.53 PM.png"/>
          <p:cNvPicPr preferRelativeResize="0"/>
          <p:nvPr/>
        </p:nvPicPr>
        <p:blipFill>
          <a:blip r:embed="rId4">
            <a:alphaModFix/>
          </a:blip>
          <a:stretch>
            <a:fillRect/>
          </a:stretch>
        </p:blipFill>
        <p:spPr>
          <a:xfrm>
            <a:off x="4876421" y="2265101"/>
            <a:ext cx="2945051" cy="1721145"/>
          </a:xfrm>
          <a:prstGeom prst="rect">
            <a:avLst/>
          </a:prstGeom>
          <a:noFill/>
          <a:ln>
            <a:noFill/>
          </a:ln>
        </p:spPr>
      </p:pic>
      <p:sp>
        <p:nvSpPr>
          <p:cNvPr id="152" name="Google Shape;152;p27"/>
          <p:cNvSpPr txBox="1"/>
          <p:nvPr/>
        </p:nvSpPr>
        <p:spPr>
          <a:xfrm>
            <a:off x="4846391" y="1810986"/>
            <a:ext cx="3005100" cy="417000"/>
          </a:xfrm>
          <a:prstGeom prst="rect">
            <a:avLst/>
          </a:prstGeom>
          <a:noFill/>
          <a:ln>
            <a:noFill/>
          </a:ln>
        </p:spPr>
        <p:txBody>
          <a:bodyPr anchorCtr="0" anchor="t" bIns="104050" lIns="104050" spcFirstLastPara="1" rIns="104050" wrap="square" tIns="104050">
            <a:noAutofit/>
          </a:bodyPr>
          <a:lstStyle/>
          <a:p>
            <a:pPr indent="0" lvl="0" marL="0" rtl="0" algn="ctr">
              <a:spcBef>
                <a:spcPts val="0"/>
              </a:spcBef>
              <a:spcAft>
                <a:spcPts val="0"/>
              </a:spcAft>
              <a:buNone/>
            </a:pPr>
            <a:r>
              <a:rPr b="1" lang="en-GB" sz="1934">
                <a:solidFill>
                  <a:schemeClr val="dk2"/>
                </a:solidFill>
              </a:rPr>
              <a:t>With Singularity</a:t>
            </a:r>
            <a:endParaRPr b="1" sz="1934">
              <a:solidFill>
                <a:schemeClr val="dk2"/>
              </a:solidFill>
            </a:endParaRPr>
          </a:p>
        </p:txBody>
      </p:sp>
      <p:sp>
        <p:nvSpPr>
          <p:cNvPr id="153" name="Google Shape;153;p27"/>
          <p:cNvSpPr txBox="1"/>
          <p:nvPr/>
        </p:nvSpPr>
        <p:spPr>
          <a:xfrm>
            <a:off x="563114" y="1810975"/>
            <a:ext cx="3005100" cy="417000"/>
          </a:xfrm>
          <a:prstGeom prst="rect">
            <a:avLst/>
          </a:prstGeom>
          <a:noFill/>
          <a:ln>
            <a:noFill/>
          </a:ln>
        </p:spPr>
        <p:txBody>
          <a:bodyPr anchorCtr="0" anchor="t" bIns="104050" lIns="104050" spcFirstLastPara="1" rIns="104050" wrap="square" tIns="104050">
            <a:noAutofit/>
          </a:bodyPr>
          <a:lstStyle/>
          <a:p>
            <a:pPr indent="0" lvl="0" marL="0" rtl="0" algn="ctr">
              <a:spcBef>
                <a:spcPts val="0"/>
              </a:spcBef>
              <a:spcAft>
                <a:spcPts val="0"/>
              </a:spcAft>
              <a:buNone/>
            </a:pPr>
            <a:r>
              <a:rPr b="1" lang="en-GB" sz="1934">
                <a:solidFill>
                  <a:schemeClr val="dk2"/>
                </a:solidFill>
              </a:rPr>
              <a:t>Python Venv Launch</a:t>
            </a:r>
            <a:endParaRPr b="1" sz="1934">
              <a:solidFill>
                <a:schemeClr val="dk2"/>
              </a:solidFill>
            </a:endParaRPr>
          </a:p>
        </p:txBody>
      </p:sp>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LAUNCHING SGLANG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pic>
        <p:nvPicPr>
          <p:cNvPr descr="image/TPvsDPvsPP.png" id="159" name="Google Shape;159;p28"/>
          <p:cNvPicPr preferRelativeResize="0"/>
          <p:nvPr/>
        </p:nvPicPr>
        <p:blipFill>
          <a:blip r:embed="rId3">
            <a:alphaModFix/>
          </a:blip>
          <a:stretch>
            <a:fillRect/>
          </a:stretch>
        </p:blipFill>
        <p:spPr>
          <a:xfrm>
            <a:off x="464100" y="1444950"/>
            <a:ext cx="7012400" cy="2902325"/>
          </a:xfrm>
          <a:prstGeom prst="rect">
            <a:avLst/>
          </a:prstGeom>
          <a:noFill/>
          <a:ln>
            <a:noFill/>
          </a:ln>
        </p:spPr>
      </p:pic>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PARALLELISM TECHNIQUES</a:t>
            </a:r>
            <a:endParaRPr>
              <a:latin typeface="Poppins SemiBold"/>
              <a:ea typeface="Poppins SemiBold"/>
              <a:cs typeface="Poppins SemiBold"/>
              <a:sym typeface="Poppins SemiBol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9"/>
          <p:cNvSpPr txBox="1"/>
          <p:nvPr>
            <p:ph idx="1" type="body"/>
          </p:nvPr>
        </p:nvSpPr>
        <p:spPr>
          <a:xfrm>
            <a:off x="311700" y="1248600"/>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Experiments ran where the number of prompts was less than the 2000 showed a significant decline in offline throughput, for example our best results showed ~17k token’s per second, if we were to half the number of prompts to 1000 prompts, we would see ~10k token’s per second, a drop off of nearly half!</a:t>
            </a:r>
            <a:endParaRPr/>
          </a:p>
          <a:p>
            <a:pPr indent="0" lvl="0" marL="0" rtl="0" algn="l">
              <a:spcBef>
                <a:spcPts val="1200"/>
              </a:spcBef>
              <a:spcAft>
                <a:spcPts val="0"/>
              </a:spcAft>
              <a:buClr>
                <a:schemeClr val="dk1"/>
              </a:buClr>
              <a:buSzPts val="1100"/>
              <a:buFont typeface="Arial"/>
              <a:buNone/>
            </a:pPr>
            <a:r>
              <a:rPr lang="en-GB"/>
              <a:t>This made it clear that maximising the batch size of our program would maximise throughput, as this would ensure that the KV Cache remained saturated and that the GPU’s parallelism capacities were maximised. </a:t>
            </a:r>
            <a:endParaRPr/>
          </a:p>
          <a:p>
            <a:pPr indent="0" lvl="0" marL="0" rtl="0" algn="l">
              <a:spcBef>
                <a:spcPts val="1200"/>
              </a:spcBef>
              <a:spcAft>
                <a:spcPts val="1200"/>
              </a:spcAft>
              <a:buNone/>
            </a:pPr>
            <a:r>
              <a:t/>
            </a:r>
            <a:endParaRPr/>
          </a:p>
        </p:txBody>
      </p:sp>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PARALLELISM WIN: BATCH SIZE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 found that running deepseek R1 on one node </a:t>
            </a:r>
            <a:r>
              <a:rPr b="1" lang="en-GB"/>
              <a:t>significantly reduced communication overhead</a:t>
            </a:r>
            <a:r>
              <a:rPr lang="en-GB"/>
              <a:t>, such </a:t>
            </a:r>
            <a:r>
              <a:rPr b="1" lang="en-GB"/>
              <a:t>that the advantages that can be achieved from using 2 nodes</a:t>
            </a:r>
            <a:r>
              <a:rPr lang="en-GB"/>
              <a:t> (extra gpu memory and processing power) </a:t>
            </a:r>
            <a:r>
              <a:rPr b="1" lang="en-GB"/>
              <a:t>where nearly trumped by the disadvantages of using 2 nodes</a:t>
            </a:r>
            <a:r>
              <a:rPr lang="en-GB"/>
              <a:t> (primarily greater communication overhead). During our investigations into this issue, many pointed out that it may have been that we were </a:t>
            </a:r>
            <a:r>
              <a:rPr b="1" lang="en-GB"/>
              <a:t>not fully utilising both nodes, </a:t>
            </a:r>
            <a:r>
              <a:rPr lang="en-GB"/>
              <a:t>this led us to perform some profiling.</a:t>
            </a:r>
            <a:endParaRPr/>
          </a:p>
        </p:txBody>
      </p:sp>
      <p:sp>
        <p:nvSpPr>
          <p:cNvPr id="172" name="Google Shape;172;p30"/>
          <p:cNvSpPr txBox="1"/>
          <p:nvPr>
            <p:ph idx="2" type="body"/>
          </p:nvPr>
        </p:nvSpPr>
        <p:spPr>
          <a:xfrm>
            <a:off x="4500075" y="1152475"/>
            <a:ext cx="4332300" cy="364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 found that profiling </a:t>
            </a:r>
            <a:r>
              <a:rPr b="1" lang="en-GB"/>
              <a:t>SGLang’s running at 2000 prompts was difficult</a:t>
            </a:r>
            <a:r>
              <a:rPr lang="en-GB"/>
              <a:t>, but if we dropped the number of prompts be used then the performance was not comparable due to </a:t>
            </a:r>
            <a:r>
              <a:rPr b="1" lang="en-GB"/>
              <a:t>different bottlenecks</a:t>
            </a:r>
            <a:r>
              <a:rPr lang="en-GB"/>
              <a:t> arising to the full number of prompts. Profiling at 2000 prompts would lead to massive profiling files (~8gb per GPU), so we were left with the next best option which was monitoring GPU, CPU, and RAM utilization live, through tools like HTop and NVTop.</a:t>
            </a:r>
            <a:endParaRPr/>
          </a:p>
        </p:txBody>
      </p:sp>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SINGLE NODE THROUGHPUT</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31"/>
          <p:cNvSpPr/>
          <p:nvPr/>
        </p:nvSpPr>
        <p:spPr>
          <a:xfrm>
            <a:off x="4363075" y="2178325"/>
            <a:ext cx="4266600" cy="2482800"/>
          </a:xfrm>
          <a:prstGeom prst="rect">
            <a:avLst/>
          </a:prstGeom>
          <a:noFill/>
          <a:ln cap="flat" cmpd="sng" w="31475">
            <a:solidFill>
              <a:schemeClr val="dk2"/>
            </a:solidFill>
            <a:prstDash val="solid"/>
            <a:round/>
            <a:headEnd len="sm" w="sm" type="none"/>
            <a:tailEnd len="sm" w="sm" type="none"/>
          </a:ln>
        </p:spPr>
        <p:txBody>
          <a:bodyPr anchorCtr="0" anchor="ctr" bIns="100700" lIns="100700" spcFirstLastPara="1" rIns="100700" wrap="square" tIns="100700">
            <a:noAutofit/>
          </a:bodyPr>
          <a:lstStyle/>
          <a:p>
            <a:pPr indent="0" lvl="0" marL="0" rtl="0" algn="ctr">
              <a:spcBef>
                <a:spcPts val="0"/>
              </a:spcBef>
              <a:spcAft>
                <a:spcPts val="0"/>
              </a:spcAft>
              <a:buNone/>
            </a:pPr>
            <a:r>
              <a:t/>
            </a:r>
            <a:endParaRPr sz="1542"/>
          </a:p>
        </p:txBody>
      </p:sp>
      <p:sp>
        <p:nvSpPr>
          <p:cNvPr id="179" name="Google Shape;179;p31"/>
          <p:cNvSpPr/>
          <p:nvPr/>
        </p:nvSpPr>
        <p:spPr>
          <a:xfrm>
            <a:off x="168575" y="1149625"/>
            <a:ext cx="3873600" cy="3495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31"/>
          <p:cNvSpPr txBox="1"/>
          <p:nvPr/>
        </p:nvSpPr>
        <p:spPr>
          <a:xfrm>
            <a:off x="194213" y="1148413"/>
            <a:ext cx="3822300" cy="330900"/>
          </a:xfrm>
          <a:prstGeom prst="rect">
            <a:avLst/>
          </a:prstGeom>
          <a:noFill/>
          <a:ln>
            <a:noFill/>
          </a:ln>
        </p:spPr>
        <p:txBody>
          <a:bodyPr anchorCtr="0" anchor="t" bIns="77175" lIns="77175" spcFirstLastPara="1" rIns="77175" wrap="square" tIns="77175">
            <a:noAutofit/>
          </a:bodyPr>
          <a:lstStyle/>
          <a:p>
            <a:pPr indent="0" lvl="0" marL="0" rtl="0" algn="ctr">
              <a:spcBef>
                <a:spcPts val="0"/>
              </a:spcBef>
              <a:spcAft>
                <a:spcPts val="0"/>
              </a:spcAft>
              <a:buNone/>
            </a:pPr>
            <a:r>
              <a:rPr b="1" lang="en-GB" sz="1519">
                <a:solidFill>
                  <a:schemeClr val="dk2"/>
                </a:solidFill>
              </a:rPr>
              <a:t>2 Node Deployment, 11,381.11 Tok/Sec</a:t>
            </a:r>
            <a:endParaRPr b="1" sz="1519">
              <a:solidFill>
                <a:schemeClr val="dk2"/>
              </a:solidFill>
            </a:endParaRPr>
          </a:p>
        </p:txBody>
      </p:sp>
      <p:sp>
        <p:nvSpPr>
          <p:cNvPr id="181" name="Google Shape;181;p31"/>
          <p:cNvSpPr txBox="1"/>
          <p:nvPr/>
        </p:nvSpPr>
        <p:spPr>
          <a:xfrm>
            <a:off x="4363175" y="2169900"/>
            <a:ext cx="4266600" cy="364500"/>
          </a:xfrm>
          <a:prstGeom prst="rect">
            <a:avLst/>
          </a:prstGeom>
          <a:noFill/>
          <a:ln>
            <a:noFill/>
          </a:ln>
        </p:spPr>
        <p:txBody>
          <a:bodyPr anchorCtr="0" anchor="t" bIns="85000" lIns="85000" spcFirstLastPara="1" rIns="85000" wrap="square" tIns="85000">
            <a:noAutofit/>
          </a:bodyPr>
          <a:lstStyle/>
          <a:p>
            <a:pPr indent="0" lvl="0" marL="0" rtl="0" algn="ctr">
              <a:spcBef>
                <a:spcPts val="0"/>
              </a:spcBef>
              <a:spcAft>
                <a:spcPts val="0"/>
              </a:spcAft>
              <a:buNone/>
            </a:pPr>
            <a:r>
              <a:rPr b="1" lang="en-GB" sz="1500">
                <a:solidFill>
                  <a:schemeClr val="dk2"/>
                </a:solidFill>
              </a:rPr>
              <a:t>Single Node Deployment, 12,520.75 Tok/Sec</a:t>
            </a:r>
            <a:endParaRPr b="1" sz="1500">
              <a:solidFill>
                <a:schemeClr val="dk2"/>
              </a:solidFill>
            </a:endParaRPr>
          </a:p>
        </p:txBody>
      </p:sp>
      <p:pic>
        <p:nvPicPr>
          <p:cNvPr id="182" name="Google Shape;182;p31" title="Screenshot 2025-10-28 at 9.29.18 AM.png"/>
          <p:cNvPicPr preferRelativeResize="0"/>
          <p:nvPr/>
        </p:nvPicPr>
        <p:blipFill rotWithShape="1">
          <a:blip r:embed="rId3">
            <a:alphaModFix/>
          </a:blip>
          <a:srcRect b="26912" l="0" r="0" t="22279"/>
          <a:stretch/>
        </p:blipFill>
        <p:spPr>
          <a:xfrm>
            <a:off x="220450" y="2797463"/>
            <a:ext cx="3769851" cy="1243999"/>
          </a:xfrm>
          <a:prstGeom prst="rect">
            <a:avLst/>
          </a:prstGeom>
          <a:noFill/>
          <a:ln cap="flat" cmpd="sng" w="28575">
            <a:solidFill>
              <a:schemeClr val="dk2"/>
            </a:solidFill>
            <a:prstDash val="solid"/>
            <a:round/>
            <a:headEnd len="sm" w="sm" type="none"/>
            <a:tailEnd len="sm" w="sm" type="none"/>
          </a:ln>
        </p:spPr>
      </p:pic>
      <p:pic>
        <p:nvPicPr>
          <p:cNvPr id="183" name="Google Shape;183;p31" title="Screenshot 2025-10-28 at 9.29.22 AM.png"/>
          <p:cNvPicPr preferRelativeResize="0"/>
          <p:nvPr/>
        </p:nvPicPr>
        <p:blipFill rotWithShape="1">
          <a:blip r:embed="rId4">
            <a:alphaModFix/>
          </a:blip>
          <a:srcRect b="26373" l="0" r="0" t="22085"/>
          <a:stretch/>
        </p:blipFill>
        <p:spPr>
          <a:xfrm>
            <a:off x="220450" y="1535675"/>
            <a:ext cx="3769851" cy="1261801"/>
          </a:xfrm>
          <a:prstGeom prst="rect">
            <a:avLst/>
          </a:prstGeom>
          <a:noFill/>
          <a:ln cap="flat" cmpd="sng" w="28575">
            <a:solidFill>
              <a:schemeClr val="dk2"/>
            </a:solidFill>
            <a:prstDash val="solid"/>
            <a:round/>
            <a:headEnd len="sm" w="sm" type="none"/>
            <a:tailEnd len="sm" w="sm" type="none"/>
          </a:ln>
        </p:spPr>
      </p:pic>
      <p:pic>
        <p:nvPicPr>
          <p:cNvPr id="184" name="Google Shape;184;p31" title="Screenshot 2025-10-28 at 9.34.33 AM.png"/>
          <p:cNvPicPr preferRelativeResize="0"/>
          <p:nvPr/>
        </p:nvPicPr>
        <p:blipFill rotWithShape="1">
          <a:blip r:embed="rId5">
            <a:alphaModFix/>
          </a:blip>
          <a:srcRect b="26396" l="0" r="0" t="21601"/>
          <a:stretch/>
        </p:blipFill>
        <p:spPr>
          <a:xfrm>
            <a:off x="4420213" y="2593997"/>
            <a:ext cx="4152340" cy="1402279"/>
          </a:xfrm>
          <a:prstGeom prst="rect">
            <a:avLst/>
          </a:prstGeom>
          <a:noFill/>
          <a:ln>
            <a:noFill/>
          </a:ln>
        </p:spPr>
      </p:pic>
      <p:sp>
        <p:nvSpPr>
          <p:cNvPr id="185" name="Google Shape;185;p31"/>
          <p:cNvSpPr txBox="1"/>
          <p:nvPr/>
        </p:nvSpPr>
        <p:spPr>
          <a:xfrm>
            <a:off x="4363185" y="3996287"/>
            <a:ext cx="4266600" cy="833400"/>
          </a:xfrm>
          <a:prstGeom prst="rect">
            <a:avLst/>
          </a:prstGeom>
          <a:noFill/>
          <a:ln>
            <a:noFill/>
          </a:ln>
        </p:spPr>
        <p:txBody>
          <a:bodyPr anchorCtr="0" anchor="t" bIns="100700" lIns="100700" spcFirstLastPara="1" rIns="100700" wrap="square" tIns="100700">
            <a:noAutofit/>
          </a:bodyPr>
          <a:lstStyle/>
          <a:p>
            <a:pPr indent="0" lvl="0" marL="0" rtl="0" algn="l">
              <a:spcBef>
                <a:spcPts val="0"/>
              </a:spcBef>
              <a:spcAft>
                <a:spcPts val="0"/>
              </a:spcAft>
              <a:buNone/>
            </a:pPr>
            <a:r>
              <a:rPr lang="en-GB" sz="1542">
                <a:solidFill>
                  <a:schemeClr val="dk2"/>
                </a:solidFill>
              </a:rPr>
              <a:t>With TP = 8 and default python direct launch as iterated in provided run scripts.</a:t>
            </a:r>
            <a:endParaRPr sz="1542">
              <a:solidFill>
                <a:schemeClr val="dk2"/>
              </a:solidFill>
            </a:endParaRPr>
          </a:p>
        </p:txBody>
      </p:sp>
      <p:sp>
        <p:nvSpPr>
          <p:cNvPr id="186" name="Google Shape;186;p31"/>
          <p:cNvSpPr txBox="1"/>
          <p:nvPr/>
        </p:nvSpPr>
        <p:spPr>
          <a:xfrm>
            <a:off x="168575" y="4075825"/>
            <a:ext cx="3873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With baseline two node script as provided in run scripts (TP = 16, Direct python launch)</a:t>
            </a:r>
            <a:endParaRPr>
              <a:solidFill>
                <a:schemeClr val="dk2"/>
              </a:solidFill>
            </a:endParaRPr>
          </a:p>
        </p:txBody>
      </p:sp>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PROFILING RESULTS</a:t>
            </a:r>
            <a:endParaRPr/>
          </a:p>
        </p:txBody>
      </p:sp>
      <p:pic>
        <p:nvPicPr>
          <p:cNvPr id="188" name="Google Shape;188;p31" title="Screenshot 2025-10-28 at 9.29.22 AM.png"/>
          <p:cNvPicPr preferRelativeResize="0"/>
          <p:nvPr/>
        </p:nvPicPr>
        <p:blipFill rotWithShape="1">
          <a:blip r:embed="rId4">
            <a:alphaModFix/>
          </a:blip>
          <a:srcRect b="26371" l="0" r="75194" t="47892"/>
          <a:stretch/>
        </p:blipFill>
        <p:spPr>
          <a:xfrm>
            <a:off x="4103863" y="419127"/>
            <a:ext cx="2509988" cy="1691175"/>
          </a:xfrm>
          <a:prstGeom prst="rect">
            <a:avLst/>
          </a:prstGeom>
          <a:noFill/>
          <a:ln cap="flat" cmpd="sng" w="28575">
            <a:solidFill>
              <a:schemeClr val="dk2"/>
            </a:solidFill>
            <a:prstDash val="solid"/>
            <a:round/>
            <a:headEnd len="sm" w="sm" type="none"/>
            <a:tailEnd len="sm" w="sm" type="none"/>
          </a:ln>
        </p:spPr>
      </p:pic>
      <p:pic>
        <p:nvPicPr>
          <p:cNvPr id="189" name="Google Shape;189;p31" title="Screenshot 2025-10-28 at 9.34.33 AM.png"/>
          <p:cNvPicPr preferRelativeResize="0"/>
          <p:nvPr/>
        </p:nvPicPr>
        <p:blipFill rotWithShape="1">
          <a:blip r:embed="rId5">
            <a:alphaModFix/>
          </a:blip>
          <a:srcRect b="26397" l="0" r="75226" t="47188"/>
          <a:stretch/>
        </p:blipFill>
        <p:spPr>
          <a:xfrm>
            <a:off x="6675551" y="419125"/>
            <a:ext cx="2442450" cy="1691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FINAL RESULTS</a:t>
            </a:r>
            <a:endParaRPr>
              <a:latin typeface="Poppins SemiBold"/>
              <a:ea typeface="Poppins SemiBold"/>
              <a:cs typeface="Poppins SemiBold"/>
              <a:sym typeface="Poppins SemiBold"/>
            </a:endParaRPr>
          </a:p>
        </p:txBody>
      </p:sp>
      <p:pic>
        <p:nvPicPr>
          <p:cNvPr id="62" name="Google Shape;62;p14" title="Chart"/>
          <p:cNvPicPr preferRelativeResize="0"/>
          <p:nvPr/>
        </p:nvPicPr>
        <p:blipFill>
          <a:blip r:embed="rId3">
            <a:alphaModFix/>
          </a:blip>
          <a:stretch>
            <a:fillRect/>
          </a:stretch>
        </p:blipFill>
        <p:spPr>
          <a:xfrm>
            <a:off x="5549160" y="445025"/>
            <a:ext cx="3196290" cy="4123999"/>
          </a:xfrm>
          <a:prstGeom prst="rect">
            <a:avLst/>
          </a:prstGeom>
          <a:noFill/>
          <a:ln>
            <a:noFill/>
          </a:ln>
        </p:spPr>
      </p:pic>
      <p:graphicFrame>
        <p:nvGraphicFramePr>
          <p:cNvPr id="63" name="Google Shape;63;p14"/>
          <p:cNvGraphicFramePr/>
          <p:nvPr/>
        </p:nvGraphicFramePr>
        <p:xfrm>
          <a:off x="311700" y="1682900"/>
          <a:ext cx="3000000" cy="3000000"/>
        </p:xfrm>
        <a:graphic>
          <a:graphicData uri="http://schemas.openxmlformats.org/drawingml/2006/table">
            <a:tbl>
              <a:tblPr>
                <a:noFill/>
                <a:tableStyleId>{0C1B5AF3-79D9-41EA-9185-3AF8127A413C}</a:tableStyleId>
              </a:tblPr>
              <a:tblGrid>
                <a:gridCol w="2193300"/>
                <a:gridCol w="2946450"/>
              </a:tblGrid>
              <a:tr h="444425">
                <a:tc>
                  <a:txBody>
                    <a:bodyPr/>
                    <a:lstStyle/>
                    <a:p>
                      <a:pPr indent="0" lvl="0" marL="0" rtl="0" algn="l">
                        <a:spcBef>
                          <a:spcPts val="0"/>
                        </a:spcBef>
                        <a:spcAft>
                          <a:spcPts val="0"/>
                        </a:spcAft>
                        <a:buNone/>
                      </a:pPr>
                      <a:r>
                        <a:rPr lang="en-GB">
                          <a:solidFill>
                            <a:schemeClr val="dk2"/>
                          </a:solidFill>
                          <a:latin typeface="Poppins"/>
                          <a:ea typeface="Poppins"/>
                          <a:cs typeface="Poppins"/>
                          <a:sym typeface="Poppins"/>
                        </a:rPr>
                        <a:t>Compiler</a:t>
                      </a:r>
                      <a:endParaRPr>
                        <a:solidFill>
                          <a:schemeClr val="dk2"/>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GB">
                          <a:solidFill>
                            <a:schemeClr val="dk2"/>
                          </a:solidFill>
                          <a:latin typeface="Poppins"/>
                          <a:ea typeface="Poppins"/>
                          <a:cs typeface="Poppins"/>
                          <a:sym typeface="Poppins"/>
                        </a:rPr>
                        <a:t>intel -compiler-llvm/2025.2.0</a:t>
                      </a:r>
                      <a:endParaRPr>
                        <a:solidFill>
                          <a:schemeClr val="dk2"/>
                        </a:solidFill>
                        <a:latin typeface="Poppins"/>
                        <a:ea typeface="Poppins"/>
                        <a:cs typeface="Poppins"/>
                        <a:sym typeface="Poppins"/>
                      </a:endParaRPr>
                    </a:p>
                  </a:txBody>
                  <a:tcPr marT="91425" marB="91425" marR="91425" marL="91425"/>
                </a:tc>
              </a:tr>
              <a:tr h="444425">
                <a:tc>
                  <a:txBody>
                    <a:bodyPr/>
                    <a:lstStyle/>
                    <a:p>
                      <a:pPr indent="0" lvl="0" marL="0" rtl="0" algn="l">
                        <a:spcBef>
                          <a:spcPts val="0"/>
                        </a:spcBef>
                        <a:spcAft>
                          <a:spcPts val="0"/>
                        </a:spcAft>
                        <a:buNone/>
                      </a:pPr>
                      <a:r>
                        <a:rPr lang="en-GB">
                          <a:solidFill>
                            <a:schemeClr val="dk2"/>
                          </a:solidFill>
                          <a:latin typeface="Poppins"/>
                          <a:ea typeface="Poppins"/>
                          <a:cs typeface="Poppins"/>
                          <a:sym typeface="Poppins"/>
                        </a:rPr>
                        <a:t>Math Routine</a:t>
                      </a:r>
                      <a:endParaRPr>
                        <a:solidFill>
                          <a:schemeClr val="dk2"/>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GB">
                          <a:solidFill>
                            <a:schemeClr val="dk2"/>
                          </a:solidFill>
                          <a:latin typeface="Poppins"/>
                          <a:ea typeface="Poppins"/>
                          <a:cs typeface="Poppins"/>
                          <a:sym typeface="Poppins"/>
                        </a:rPr>
                        <a:t>intel- mkl/2025.2.0</a:t>
                      </a:r>
                      <a:endParaRPr>
                        <a:solidFill>
                          <a:schemeClr val="dk2"/>
                        </a:solidFill>
                        <a:latin typeface="Poppins"/>
                        <a:ea typeface="Poppins"/>
                        <a:cs typeface="Poppins"/>
                        <a:sym typeface="Poppins"/>
                      </a:endParaRPr>
                    </a:p>
                  </a:txBody>
                  <a:tcPr marT="91425" marB="91425" marR="91425" marL="91425"/>
                </a:tc>
              </a:tr>
              <a:tr h="444425">
                <a:tc>
                  <a:txBody>
                    <a:bodyPr/>
                    <a:lstStyle/>
                    <a:p>
                      <a:pPr indent="0" lvl="0" marL="0" rtl="0" algn="l">
                        <a:spcBef>
                          <a:spcPts val="0"/>
                        </a:spcBef>
                        <a:spcAft>
                          <a:spcPts val="0"/>
                        </a:spcAft>
                        <a:buNone/>
                      </a:pPr>
                      <a:r>
                        <a:rPr lang="en-GB">
                          <a:solidFill>
                            <a:schemeClr val="dk2"/>
                          </a:solidFill>
                          <a:latin typeface="Poppins"/>
                          <a:ea typeface="Poppins"/>
                          <a:cs typeface="Poppins"/>
                          <a:sym typeface="Poppins"/>
                        </a:rPr>
                        <a:t>ARMCI Network</a:t>
                      </a:r>
                      <a:endParaRPr>
                        <a:solidFill>
                          <a:schemeClr val="dk2"/>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GB">
                          <a:solidFill>
                            <a:schemeClr val="dk2"/>
                          </a:solidFill>
                          <a:latin typeface="Poppins"/>
                          <a:ea typeface="Poppins"/>
                          <a:cs typeface="Poppins"/>
                          <a:sym typeface="Poppins"/>
                        </a:rPr>
                        <a:t>MPI-PR</a:t>
                      </a:r>
                      <a:endParaRPr>
                        <a:solidFill>
                          <a:schemeClr val="dk2"/>
                        </a:solidFill>
                        <a:latin typeface="Poppins"/>
                        <a:ea typeface="Poppins"/>
                        <a:cs typeface="Poppins"/>
                        <a:sym typeface="Poppins"/>
                      </a:endParaRPr>
                    </a:p>
                  </a:txBody>
                  <a:tcPr marT="91425" marB="91425" marR="91425" marL="91425"/>
                </a:tc>
              </a:tr>
              <a:tr h="444425">
                <a:tc>
                  <a:txBody>
                    <a:bodyPr/>
                    <a:lstStyle/>
                    <a:p>
                      <a:pPr indent="0" lvl="0" marL="0" rtl="0" algn="l">
                        <a:spcBef>
                          <a:spcPts val="0"/>
                        </a:spcBef>
                        <a:spcAft>
                          <a:spcPts val="0"/>
                        </a:spcAft>
                        <a:buNone/>
                      </a:pPr>
                      <a:r>
                        <a:rPr lang="en-GB">
                          <a:solidFill>
                            <a:schemeClr val="dk2"/>
                          </a:solidFill>
                          <a:latin typeface="Poppins"/>
                          <a:ea typeface="Poppins"/>
                          <a:cs typeface="Poppins"/>
                          <a:sym typeface="Poppins"/>
                        </a:rPr>
                        <a:t>MPI</a:t>
                      </a:r>
                      <a:endParaRPr>
                        <a:solidFill>
                          <a:schemeClr val="dk2"/>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GB">
                          <a:solidFill>
                            <a:schemeClr val="dk2"/>
                          </a:solidFill>
                          <a:latin typeface="Poppins"/>
                          <a:ea typeface="Poppins"/>
                          <a:cs typeface="Poppins"/>
                          <a:sym typeface="Poppins"/>
                        </a:rPr>
                        <a:t>i</a:t>
                      </a:r>
                      <a:r>
                        <a:rPr lang="en-GB">
                          <a:solidFill>
                            <a:schemeClr val="dk2"/>
                          </a:solidFill>
                          <a:latin typeface="Poppins"/>
                          <a:ea typeface="Poppins"/>
                          <a:cs typeface="Poppins"/>
                          <a:sym typeface="Poppins"/>
                        </a:rPr>
                        <a:t>ntel-mpi/2021.16</a:t>
                      </a:r>
                      <a:endParaRPr>
                        <a:solidFill>
                          <a:schemeClr val="dk2"/>
                        </a:solidFill>
                        <a:latin typeface="Poppins"/>
                        <a:ea typeface="Poppins"/>
                        <a:cs typeface="Poppins"/>
                        <a:sym typeface="Poppins"/>
                      </a:endParaRPr>
                    </a:p>
                  </a:txBody>
                  <a:tcPr marT="91425" marB="91425" marR="91425" marL="91425"/>
                </a:tc>
              </a:tr>
            </a:tbl>
          </a:graphicData>
        </a:graphic>
      </p:graphicFrame>
      <p:sp>
        <p:nvSpPr>
          <p:cNvPr id="64" name="Google Shape;64;p14"/>
          <p:cNvSpPr txBox="1"/>
          <p:nvPr/>
        </p:nvSpPr>
        <p:spPr>
          <a:xfrm>
            <a:off x="311700" y="3731825"/>
            <a:ext cx="3932100" cy="61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50">
                <a:solidFill>
                  <a:schemeClr val="dk2"/>
                </a:solidFill>
                <a:latin typeface="Roboto Mono"/>
                <a:ea typeface="Roboto Mono"/>
                <a:cs typeface="Roboto Mono"/>
                <a:sym typeface="Roboto Mono"/>
              </a:rPr>
              <a:t>Optimised 4 node performance: 8~s </a:t>
            </a:r>
            <a:endParaRPr sz="135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GB" sz="1350">
                <a:solidFill>
                  <a:schemeClr val="dk2"/>
                </a:solidFill>
                <a:latin typeface="Roboto Mono"/>
                <a:ea typeface="Roboto Mono"/>
                <a:cs typeface="Roboto Mono"/>
                <a:sym typeface="Roboto Mono"/>
              </a:rPr>
              <a:t>Optimised 1 node performance: 14~s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32"/>
          <p:cNvSpPr txBox="1"/>
          <p:nvPr/>
        </p:nvSpPr>
        <p:spPr>
          <a:xfrm>
            <a:off x="391638" y="1630275"/>
            <a:ext cx="3759900" cy="4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1"/>
                </a:solidFill>
              </a:rPr>
              <a:t>Before Tuning</a:t>
            </a:r>
            <a:endParaRPr b="1" sz="1800">
              <a:solidFill>
                <a:schemeClr val="dk1"/>
              </a:solidFill>
            </a:endParaRPr>
          </a:p>
        </p:txBody>
      </p:sp>
      <p:sp>
        <p:nvSpPr>
          <p:cNvPr id="195" name="Google Shape;195;p32"/>
          <p:cNvSpPr txBox="1"/>
          <p:nvPr/>
        </p:nvSpPr>
        <p:spPr>
          <a:xfrm>
            <a:off x="4989025" y="1630275"/>
            <a:ext cx="3759900" cy="4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1"/>
                </a:solidFill>
              </a:rPr>
              <a:t>After Tuning</a:t>
            </a:r>
            <a:endParaRPr b="1" sz="1800">
              <a:solidFill>
                <a:schemeClr val="dk1"/>
              </a:solidFill>
            </a:endParaRPr>
          </a:p>
        </p:txBody>
      </p:sp>
      <p:pic>
        <p:nvPicPr>
          <p:cNvPr id="196" name="Google Shape;196;p32" title="Screenshot 2025-10-28 at 11.14.46 PM.png"/>
          <p:cNvPicPr preferRelativeResize="0"/>
          <p:nvPr/>
        </p:nvPicPr>
        <p:blipFill rotWithShape="1">
          <a:blip r:embed="rId3">
            <a:alphaModFix/>
          </a:blip>
          <a:srcRect b="0" l="0" r="0" t="1671"/>
          <a:stretch/>
        </p:blipFill>
        <p:spPr>
          <a:xfrm>
            <a:off x="391650" y="2119050"/>
            <a:ext cx="3759876" cy="1451375"/>
          </a:xfrm>
          <a:prstGeom prst="rect">
            <a:avLst/>
          </a:prstGeom>
          <a:noFill/>
          <a:ln>
            <a:noFill/>
          </a:ln>
        </p:spPr>
      </p:pic>
      <p:pic>
        <p:nvPicPr>
          <p:cNvPr id="197" name="Google Shape;197;p32" title="Screenshot 2025-10-28 at 11.18.07 PM.png"/>
          <p:cNvPicPr preferRelativeResize="0"/>
          <p:nvPr/>
        </p:nvPicPr>
        <p:blipFill rotWithShape="1">
          <a:blip r:embed="rId4">
            <a:alphaModFix/>
          </a:blip>
          <a:srcRect b="0" l="0" r="0" t="1845"/>
          <a:stretch/>
        </p:blipFill>
        <p:spPr>
          <a:xfrm>
            <a:off x="4985622" y="2119050"/>
            <a:ext cx="3766728" cy="1451375"/>
          </a:xfrm>
          <a:prstGeom prst="rect">
            <a:avLst/>
          </a:prstGeom>
          <a:noFill/>
          <a:ln>
            <a:noFill/>
          </a:ln>
        </p:spPr>
      </p:pic>
      <p:sp>
        <p:nvSpPr>
          <p:cNvPr id="198" name="Google Shape;198;p32"/>
          <p:cNvSpPr/>
          <p:nvPr/>
        </p:nvSpPr>
        <p:spPr>
          <a:xfrm>
            <a:off x="1145563" y="2116338"/>
            <a:ext cx="306300" cy="1456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32"/>
          <p:cNvSpPr/>
          <p:nvPr/>
        </p:nvSpPr>
        <p:spPr>
          <a:xfrm>
            <a:off x="5716763" y="2116350"/>
            <a:ext cx="306300" cy="1456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PRE/POST TUNING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pic>
        <p:nvPicPr>
          <p:cNvPr id="205" name="Google Shape;205;p33" title="Screenshot 2025-10-27 at 3.56.37 PM.png"/>
          <p:cNvPicPr preferRelativeResize="0"/>
          <p:nvPr/>
        </p:nvPicPr>
        <p:blipFill rotWithShape="1">
          <a:blip r:embed="rId3">
            <a:alphaModFix/>
          </a:blip>
          <a:srcRect b="0" l="1201" r="1113" t="0"/>
          <a:stretch/>
        </p:blipFill>
        <p:spPr>
          <a:xfrm>
            <a:off x="1066950" y="1017725"/>
            <a:ext cx="7010101" cy="3933775"/>
          </a:xfrm>
          <a:prstGeom prst="rect">
            <a:avLst/>
          </a:prstGeom>
          <a:noFill/>
          <a:ln>
            <a:noFill/>
          </a:ln>
        </p:spPr>
      </p:pic>
      <p:sp>
        <p:nvSpPr>
          <p:cNvPr id="206" name="Google Shape;206;p33"/>
          <p:cNvSpPr txBox="1"/>
          <p:nvPr/>
        </p:nvSpPr>
        <p:spPr>
          <a:xfrm>
            <a:off x="6429025" y="2161875"/>
            <a:ext cx="1594500" cy="10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CUDA OOM occurs after Line stops.</a:t>
            </a:r>
            <a:endParaRPr b="1" sz="1800">
              <a:solidFill>
                <a:schemeClr val="dk1"/>
              </a:solidFill>
            </a:endParaRPr>
          </a:p>
        </p:txBody>
      </p:sp>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BATCH SIZE THROUGHPUT RESULTS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4"/>
          <p:cNvSpPr txBox="1"/>
          <p:nvPr/>
        </p:nvSpPr>
        <p:spPr>
          <a:xfrm>
            <a:off x="264000" y="1498775"/>
            <a:ext cx="8520600" cy="3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Nodes are connected through infiniband and RoCE v2, though Infiniband is primarily what we used. Internally each gpu is connected to each other through NVLink.</a:t>
            </a:r>
            <a:endParaRPr sz="1800">
              <a:solidFill>
                <a:schemeClr val="dk1"/>
              </a:solidFill>
            </a:endParaRPr>
          </a:p>
          <a:p>
            <a:pPr indent="0" lvl="0" marL="0" rtl="0" algn="l">
              <a:spcBef>
                <a:spcPts val="0"/>
              </a:spcBef>
              <a:spcAft>
                <a:spcPts val="0"/>
              </a:spcAft>
              <a:buNone/>
            </a:pPr>
            <a:r>
              <a:rPr lang="en-GB" sz="1800">
                <a:solidFill>
                  <a:schemeClr val="dk1"/>
                </a:solidFill>
              </a:rPr>
              <a:t>When attempting to optimise the network configuration for NCCL there are numerous parameters that can be optimised, we chose the ones we believed would make the largest performance improvements and experimented with those, on the next slide are our results from tuning those.</a:t>
            </a:r>
            <a:endParaRPr sz="1800">
              <a:solidFill>
                <a:schemeClr val="dk1"/>
              </a:solidFill>
            </a:endParaRPr>
          </a:p>
        </p:txBody>
      </p:sp>
      <p:sp>
        <p:nvSpPr>
          <p:cNvPr id="213" name="Google Shape;21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NETWORK TOPOLOGY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pic>
        <p:nvPicPr>
          <p:cNvPr id="218" name="Google Shape;218;p35" title="Chart"/>
          <p:cNvPicPr preferRelativeResize="0"/>
          <p:nvPr/>
        </p:nvPicPr>
        <p:blipFill>
          <a:blip r:embed="rId3">
            <a:alphaModFix/>
          </a:blip>
          <a:stretch>
            <a:fillRect/>
          </a:stretch>
        </p:blipFill>
        <p:spPr>
          <a:xfrm>
            <a:off x="654025" y="152400"/>
            <a:ext cx="7835952"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pic>
        <p:nvPicPr>
          <p:cNvPr id="223" name="Google Shape;223;p36" title="Chart"/>
          <p:cNvPicPr preferRelativeResize="0"/>
          <p:nvPr/>
        </p:nvPicPr>
        <p:blipFill>
          <a:blip r:embed="rId3">
            <a:alphaModFix/>
          </a:blip>
          <a:stretch>
            <a:fillRect/>
          </a:stretch>
        </p:blipFill>
        <p:spPr>
          <a:xfrm>
            <a:off x="654025" y="152400"/>
            <a:ext cx="7835952"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pic>
        <p:nvPicPr>
          <p:cNvPr id="228" name="Google Shape;228;p37" title="Chart"/>
          <p:cNvPicPr preferRelativeResize="0"/>
          <p:nvPr/>
        </p:nvPicPr>
        <p:blipFill>
          <a:blip r:embed="rId3">
            <a:alphaModFix/>
          </a:blip>
          <a:stretch>
            <a:fillRect/>
          </a:stretch>
        </p:blipFill>
        <p:spPr>
          <a:xfrm>
            <a:off x="654025" y="152400"/>
            <a:ext cx="7835952"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pic>
        <p:nvPicPr>
          <p:cNvPr id="233" name="Google Shape;233;p38" title="Chart"/>
          <p:cNvPicPr preferRelativeResize="0"/>
          <p:nvPr/>
        </p:nvPicPr>
        <p:blipFill>
          <a:blip r:embed="rId3">
            <a:alphaModFix/>
          </a:blip>
          <a:stretch>
            <a:fillRect/>
          </a:stretch>
        </p:blipFill>
        <p:spPr>
          <a:xfrm>
            <a:off x="654025" y="152400"/>
            <a:ext cx="7835952"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39"/>
          <p:cNvSpPr txBox="1"/>
          <p:nvPr/>
        </p:nvSpPr>
        <p:spPr>
          <a:xfrm>
            <a:off x="311700" y="1068650"/>
            <a:ext cx="2776800" cy="27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I stated earlier that Data Parallelism (DP) is king for throughput, however true DP across two nodes in sglang is not available in the form of an </a:t>
            </a:r>
            <a:r>
              <a:rPr b="1" lang="en-GB" sz="1600">
                <a:solidFill>
                  <a:schemeClr val="dk1"/>
                </a:solidFill>
              </a:rPr>
              <a:t>offline</a:t>
            </a:r>
            <a:r>
              <a:rPr lang="en-GB" sz="1600">
                <a:solidFill>
                  <a:schemeClr val="dk1"/>
                </a:solidFill>
              </a:rPr>
              <a:t> benchmark, however through online serving and benchmarking that we are able to perform true DP.</a:t>
            </a:r>
            <a:endParaRPr sz="1600">
              <a:solidFill>
                <a:schemeClr val="dk1"/>
              </a:solidFill>
            </a:endParaRPr>
          </a:p>
        </p:txBody>
      </p:sp>
      <p:sp>
        <p:nvSpPr>
          <p:cNvPr id="239" name="Google Shape;239;p39"/>
          <p:cNvSpPr txBox="1"/>
          <p:nvPr/>
        </p:nvSpPr>
        <p:spPr>
          <a:xfrm>
            <a:off x="3183600" y="1068650"/>
            <a:ext cx="2776800" cy="27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This has a large caveat though, it draws in many more required operations (load balancing, proper tokenization…) and most importantly </a:t>
            </a:r>
            <a:r>
              <a:rPr b="1" lang="en-GB" sz="1600">
                <a:solidFill>
                  <a:schemeClr val="dk1"/>
                </a:solidFill>
              </a:rPr>
              <a:t>does not satisfy the criteria for this competition</a:t>
            </a:r>
            <a:r>
              <a:rPr lang="en-GB" sz="1600">
                <a:solidFill>
                  <a:schemeClr val="dk1"/>
                </a:solidFill>
              </a:rPr>
              <a:t> to benchmark offline throughput.</a:t>
            </a:r>
            <a:endParaRPr sz="1600">
              <a:solidFill>
                <a:schemeClr val="dk1"/>
              </a:solidFill>
            </a:endParaRPr>
          </a:p>
        </p:txBody>
      </p:sp>
      <p:sp>
        <p:nvSpPr>
          <p:cNvPr id="240" name="Google Shape;240;p39"/>
          <p:cNvSpPr txBox="1"/>
          <p:nvPr/>
        </p:nvSpPr>
        <p:spPr>
          <a:xfrm>
            <a:off x="6109950" y="1068650"/>
            <a:ext cx="2880600" cy="27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I attempted it anyway, and found that the results were </a:t>
            </a:r>
            <a:r>
              <a:rPr b="1" lang="en-GB" sz="1600">
                <a:solidFill>
                  <a:schemeClr val="dk1"/>
                </a:solidFill>
              </a:rPr>
              <a:t>~16k tokens per second</a:t>
            </a:r>
            <a:r>
              <a:rPr lang="en-GB" sz="1600">
                <a:solidFill>
                  <a:schemeClr val="dk1"/>
                </a:solidFill>
              </a:rPr>
              <a:t>. In a real deployment scenario, we propose this as the most practical method for deploying DeepSeek R1.</a:t>
            </a:r>
            <a:endParaRPr sz="1600">
              <a:solidFill>
                <a:schemeClr val="dk1"/>
              </a:solidFill>
            </a:endParaRPr>
          </a:p>
        </p:txBody>
      </p:sp>
      <p:sp>
        <p:nvSpPr>
          <p:cNvPr id="241" name="Google Shape;24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PARALLELISATION TECHNIQUES CONT.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40"/>
          <p:cNvSpPr txBox="1"/>
          <p:nvPr/>
        </p:nvSpPr>
        <p:spPr>
          <a:xfrm>
            <a:off x="4236050" y="1017725"/>
            <a:ext cx="3719100" cy="15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1"/>
                </a:solidFill>
              </a:rPr>
              <a:t>Our current issue:</a:t>
            </a:r>
            <a:endParaRPr b="1"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Cross node deployment has </a:t>
            </a:r>
            <a:r>
              <a:rPr b="1" lang="en-GB" sz="1300">
                <a:solidFill>
                  <a:schemeClr val="dk1"/>
                </a:solidFill>
              </a:rPr>
              <a:t>too much communication overhead</a:t>
            </a:r>
            <a:endParaRPr b="1"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The Parallelism technique most adapt to fixing this is not present in SGLang </a:t>
            </a:r>
            <a:r>
              <a:rPr b="1" lang="en-GB" sz="1300">
                <a:solidFill>
                  <a:schemeClr val="dk1"/>
                </a:solidFill>
              </a:rPr>
              <a:t>when performing offline benchmarks</a:t>
            </a:r>
            <a:r>
              <a:rPr lang="en-GB" sz="1300">
                <a:solidFill>
                  <a:schemeClr val="dk1"/>
                </a:solidFill>
              </a:rPr>
              <a:t> across nodes</a:t>
            </a:r>
            <a:endParaRPr sz="1300">
              <a:solidFill>
                <a:schemeClr val="dk1"/>
              </a:solidFill>
            </a:endParaRPr>
          </a:p>
        </p:txBody>
      </p:sp>
      <p:sp>
        <p:nvSpPr>
          <p:cNvPr id="247" name="Google Shape;247;p40"/>
          <p:cNvSpPr txBox="1"/>
          <p:nvPr/>
        </p:nvSpPr>
        <p:spPr>
          <a:xfrm>
            <a:off x="4309950" y="2673850"/>
            <a:ext cx="4741800" cy="19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So we optimised for one node, we found that the optimal configuration was </a:t>
            </a:r>
            <a:r>
              <a:rPr b="1" lang="en-GB" sz="1300">
                <a:solidFill>
                  <a:schemeClr val="dk1"/>
                </a:solidFill>
              </a:rPr>
              <a:t>TP = 4</a:t>
            </a:r>
            <a:r>
              <a:rPr lang="en-GB" sz="1300">
                <a:solidFill>
                  <a:schemeClr val="dk1"/>
                </a:solidFill>
              </a:rPr>
              <a:t>, </a:t>
            </a:r>
            <a:r>
              <a:rPr b="1" lang="en-GB" sz="1300">
                <a:solidFill>
                  <a:schemeClr val="dk1"/>
                </a:solidFill>
              </a:rPr>
              <a:t>DP = 4</a:t>
            </a:r>
            <a:r>
              <a:rPr lang="en-GB" sz="1300">
                <a:solidFill>
                  <a:schemeClr val="dk1"/>
                </a:solidFill>
              </a:rPr>
              <a:t>, </a:t>
            </a:r>
            <a:r>
              <a:rPr b="1" lang="en-GB" sz="1300">
                <a:solidFill>
                  <a:schemeClr val="dk1"/>
                </a:solidFill>
              </a:rPr>
              <a:t>PP = 2</a:t>
            </a:r>
            <a:r>
              <a:rPr lang="en-GB" sz="1300">
                <a:solidFill>
                  <a:schemeClr val="dk1"/>
                </a:solidFill>
              </a:rPr>
              <a:t>, with </a:t>
            </a:r>
            <a:r>
              <a:rPr b="1" lang="en-GB" sz="1300">
                <a:solidFill>
                  <a:schemeClr val="dk1"/>
                </a:solidFill>
              </a:rPr>
              <a:t>dp-attention</a:t>
            </a:r>
            <a:r>
              <a:rPr lang="en-GB" sz="1300">
                <a:solidFill>
                  <a:schemeClr val="dk1"/>
                </a:solidFill>
              </a:rPr>
              <a:t>.</a:t>
            </a:r>
            <a:endParaRPr sz="1300">
              <a:solidFill>
                <a:schemeClr val="dk1"/>
              </a:solidFill>
            </a:endParaRPr>
          </a:p>
          <a:p>
            <a:pPr indent="0" lvl="0" marL="0" rtl="0" algn="l">
              <a:spcBef>
                <a:spcPts val="0"/>
              </a:spcBef>
              <a:spcAft>
                <a:spcPts val="0"/>
              </a:spcAft>
              <a:buNone/>
            </a:pPr>
            <a:r>
              <a:rPr lang="en-GB" sz="1300">
                <a:solidFill>
                  <a:schemeClr val="dk1"/>
                </a:solidFill>
              </a:rPr>
              <a:t>The TP == DP is a requirement for dp-attention, which speeds up the attention heads within the node, and allows for SGLang’s shared experts (EP) optimisations. </a:t>
            </a:r>
            <a:endParaRPr sz="1300">
              <a:solidFill>
                <a:schemeClr val="dk1"/>
              </a:solidFill>
            </a:endParaRPr>
          </a:p>
          <a:p>
            <a:pPr indent="0" lvl="0" marL="0" rtl="0" algn="l">
              <a:spcBef>
                <a:spcPts val="0"/>
              </a:spcBef>
              <a:spcAft>
                <a:spcPts val="0"/>
              </a:spcAft>
              <a:buNone/>
            </a:pPr>
            <a:r>
              <a:rPr lang="en-GB" sz="1300">
                <a:solidFill>
                  <a:schemeClr val="dk1"/>
                </a:solidFill>
              </a:rPr>
              <a:t>The PP=2 helps reduce unnecessary communication within the node, and increases KV-Cache locality between the GPU’s.</a:t>
            </a:r>
            <a:endParaRPr b="1" sz="1300">
              <a:solidFill>
                <a:schemeClr val="dk1"/>
              </a:solidFill>
            </a:endParaRPr>
          </a:p>
        </p:txBody>
      </p:sp>
      <p:pic>
        <p:nvPicPr>
          <p:cNvPr id="248" name="Google Shape;248;p40" title="Screenshot 2025-10-29 at 6.45.36 PM.png"/>
          <p:cNvPicPr preferRelativeResize="0"/>
          <p:nvPr/>
        </p:nvPicPr>
        <p:blipFill>
          <a:blip r:embed="rId3">
            <a:alphaModFix/>
          </a:blip>
          <a:stretch>
            <a:fillRect/>
          </a:stretch>
        </p:blipFill>
        <p:spPr>
          <a:xfrm>
            <a:off x="275500" y="2082650"/>
            <a:ext cx="3853800" cy="1406225"/>
          </a:xfrm>
          <a:prstGeom prst="rect">
            <a:avLst/>
          </a:prstGeom>
          <a:noFill/>
          <a:ln>
            <a:noFill/>
          </a:ln>
        </p:spPr>
      </p:pic>
      <p:sp>
        <p:nvSpPr>
          <p:cNvPr id="249" name="Google Shape;24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FUTURE CONSIDERATIONS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41"/>
          <p:cNvSpPr txBox="1"/>
          <p:nvPr/>
        </p:nvSpPr>
        <p:spPr>
          <a:xfrm>
            <a:off x="311700" y="1666163"/>
            <a:ext cx="4564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rPr>
              <a:t>+40% </a:t>
            </a:r>
            <a:r>
              <a:rPr lang="en-GB" sz="1800">
                <a:solidFill>
                  <a:schemeClr val="dk1"/>
                </a:solidFill>
              </a:rPr>
              <a:t>Throughput Increase from just parallelism configuration changes</a:t>
            </a:r>
            <a:endParaRPr sz="1800">
              <a:solidFill>
                <a:schemeClr val="dk1"/>
              </a:solidFill>
            </a:endParaRPr>
          </a:p>
        </p:txBody>
      </p:sp>
      <p:pic>
        <p:nvPicPr>
          <p:cNvPr id="255" name="Google Shape;255;p41" title="Screenshot 2025-10-28 at 11.52.17 PM.png"/>
          <p:cNvPicPr preferRelativeResize="0"/>
          <p:nvPr/>
        </p:nvPicPr>
        <p:blipFill>
          <a:blip r:embed="rId3">
            <a:alphaModFix/>
          </a:blip>
          <a:stretch>
            <a:fillRect/>
          </a:stretch>
        </p:blipFill>
        <p:spPr>
          <a:xfrm>
            <a:off x="5210888" y="3106134"/>
            <a:ext cx="3537038" cy="1900076"/>
          </a:xfrm>
          <a:prstGeom prst="rect">
            <a:avLst/>
          </a:prstGeom>
          <a:noFill/>
          <a:ln>
            <a:noFill/>
          </a:ln>
        </p:spPr>
      </p:pic>
      <p:pic>
        <p:nvPicPr>
          <p:cNvPr id="256" name="Google Shape;256;p41" title="Screenshot 2025-10-28 at 11.57.23 PM.png"/>
          <p:cNvPicPr preferRelativeResize="0"/>
          <p:nvPr/>
        </p:nvPicPr>
        <p:blipFill>
          <a:blip r:embed="rId4">
            <a:alphaModFix/>
          </a:blip>
          <a:stretch>
            <a:fillRect/>
          </a:stretch>
        </p:blipFill>
        <p:spPr>
          <a:xfrm>
            <a:off x="5202408" y="736327"/>
            <a:ext cx="3554016" cy="1900069"/>
          </a:xfrm>
          <a:prstGeom prst="rect">
            <a:avLst/>
          </a:prstGeom>
          <a:noFill/>
          <a:ln>
            <a:noFill/>
          </a:ln>
        </p:spPr>
      </p:pic>
      <p:sp>
        <p:nvSpPr>
          <p:cNvPr id="257" name="Google Shape;257;p41"/>
          <p:cNvSpPr txBox="1"/>
          <p:nvPr/>
        </p:nvSpPr>
        <p:spPr>
          <a:xfrm>
            <a:off x="5210897" y="2720939"/>
            <a:ext cx="3537000" cy="385800"/>
          </a:xfrm>
          <a:prstGeom prst="rect">
            <a:avLst/>
          </a:prstGeom>
          <a:noFill/>
          <a:ln>
            <a:noFill/>
          </a:ln>
        </p:spPr>
        <p:txBody>
          <a:bodyPr anchorCtr="0" anchor="ctr" bIns="116825" lIns="116825" spcFirstLastPara="1" rIns="116825" wrap="square" tIns="116825">
            <a:noAutofit/>
          </a:bodyPr>
          <a:lstStyle/>
          <a:p>
            <a:pPr indent="0" lvl="0" marL="0" rtl="0" algn="ctr">
              <a:spcBef>
                <a:spcPts val="0"/>
              </a:spcBef>
              <a:spcAft>
                <a:spcPts val="0"/>
              </a:spcAft>
              <a:buNone/>
            </a:pPr>
            <a:r>
              <a:rPr b="1" lang="en-GB" sz="1618">
                <a:solidFill>
                  <a:schemeClr val="dk1"/>
                </a:solidFill>
              </a:rPr>
              <a:t>TP=4, DP=4, PP=2, DP-Attention</a:t>
            </a:r>
            <a:endParaRPr b="1" sz="1618">
              <a:solidFill>
                <a:schemeClr val="dk1"/>
              </a:solidFill>
            </a:endParaRPr>
          </a:p>
        </p:txBody>
      </p:sp>
      <p:sp>
        <p:nvSpPr>
          <p:cNvPr id="258" name="Google Shape;258;p41"/>
          <p:cNvSpPr txBox="1"/>
          <p:nvPr/>
        </p:nvSpPr>
        <p:spPr>
          <a:xfrm>
            <a:off x="311700" y="2511413"/>
            <a:ext cx="4564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rPr>
              <a:t>+75% </a:t>
            </a:r>
            <a:r>
              <a:rPr lang="en-GB" sz="1800">
                <a:solidFill>
                  <a:schemeClr val="dk1"/>
                </a:solidFill>
              </a:rPr>
              <a:t>Throughput Improvement Over Provided Baseline</a:t>
            </a:r>
            <a:endParaRPr/>
          </a:p>
        </p:txBody>
      </p:sp>
      <p:sp>
        <p:nvSpPr>
          <p:cNvPr id="259" name="Google Shape;259;p41"/>
          <p:cNvSpPr txBox="1"/>
          <p:nvPr>
            <p:ph type="title"/>
          </p:nvPr>
        </p:nvSpPr>
        <p:spPr>
          <a:xfrm>
            <a:off x="311700" y="445025"/>
            <a:ext cx="405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PARALLELISM ANALYSIS</a:t>
            </a:r>
            <a:endParaRPr/>
          </a:p>
        </p:txBody>
      </p:sp>
      <p:sp>
        <p:nvSpPr>
          <p:cNvPr id="260" name="Google Shape;260;p41"/>
          <p:cNvSpPr txBox="1"/>
          <p:nvPr/>
        </p:nvSpPr>
        <p:spPr>
          <a:xfrm>
            <a:off x="5210897" y="350514"/>
            <a:ext cx="3537000" cy="385800"/>
          </a:xfrm>
          <a:prstGeom prst="rect">
            <a:avLst/>
          </a:prstGeom>
          <a:noFill/>
          <a:ln>
            <a:noFill/>
          </a:ln>
        </p:spPr>
        <p:txBody>
          <a:bodyPr anchorCtr="0" anchor="ctr" bIns="116825" lIns="116825" spcFirstLastPara="1" rIns="116825" wrap="square" tIns="116825">
            <a:noAutofit/>
          </a:bodyPr>
          <a:lstStyle/>
          <a:p>
            <a:pPr indent="0" lvl="0" marL="0" rtl="0" algn="ctr">
              <a:spcBef>
                <a:spcPts val="0"/>
              </a:spcBef>
              <a:spcAft>
                <a:spcPts val="0"/>
              </a:spcAft>
              <a:buNone/>
            </a:pPr>
            <a:r>
              <a:rPr b="1" lang="en-GB" sz="1618">
                <a:solidFill>
                  <a:schemeClr val="dk1"/>
                </a:solidFill>
              </a:rPr>
              <a:t>TP=8</a:t>
            </a:r>
            <a:endParaRPr b="1" sz="1618">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SCIENTIFIC METHODOLOGY</a:t>
            </a:r>
            <a:endParaRPr>
              <a:latin typeface="Poppins SemiBold"/>
              <a:ea typeface="Poppins SemiBold"/>
              <a:cs typeface="Poppins SemiBold"/>
              <a:sym typeface="Poppins SemiBold"/>
            </a:endParaRPr>
          </a:p>
        </p:txBody>
      </p:sp>
      <p:sp>
        <p:nvSpPr>
          <p:cNvPr id="70" name="Google Shape;70;p15"/>
          <p:cNvSpPr txBox="1"/>
          <p:nvPr>
            <p:ph idx="1" type="body"/>
          </p:nvPr>
        </p:nvSpPr>
        <p:spPr>
          <a:xfrm>
            <a:off x="6213400" y="1152475"/>
            <a:ext cx="2618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50">
                <a:latin typeface="Roboto Mono"/>
                <a:ea typeface="Roboto Mono"/>
                <a:cs typeface="Roboto Mono"/>
                <a:sym typeface="Roboto Mono"/>
              </a:rPr>
              <a:t>$</a:t>
            </a:r>
            <a:r>
              <a:rPr lang="en-GB" sz="1350">
                <a:solidFill>
                  <a:schemeClr val="accent5"/>
                </a:solidFill>
                <a:latin typeface="Roboto Mono"/>
                <a:ea typeface="Roboto Mono"/>
                <a:cs typeface="Roboto Mono"/>
                <a:sym typeface="Roboto Mono"/>
              </a:rPr>
              <a:t> find </a:t>
            </a:r>
            <a:r>
              <a:rPr lang="en-GB" sz="1350">
                <a:latin typeface="Roboto Mono"/>
                <a:ea typeface="Roboto Mono"/>
                <a:cs typeface="Roboto Mono"/>
                <a:sym typeface="Roboto Mono"/>
              </a:rPr>
              <a:t>./nwchem | wc </a:t>
            </a:r>
            <a:endParaRPr sz="1350">
              <a:latin typeface="Roboto Mono"/>
              <a:ea typeface="Roboto Mono"/>
              <a:cs typeface="Roboto Mono"/>
              <a:sym typeface="Roboto Mono"/>
            </a:endParaRPr>
          </a:p>
          <a:p>
            <a:pPr indent="0" lvl="0" marL="0" rtl="0" algn="l">
              <a:spcBef>
                <a:spcPts val="0"/>
              </a:spcBef>
              <a:spcAft>
                <a:spcPts val="0"/>
              </a:spcAft>
              <a:buNone/>
            </a:pPr>
            <a:r>
              <a:rPr lang="en-GB" sz="1350">
                <a:solidFill>
                  <a:srgbClr val="343434"/>
                </a:solidFill>
                <a:latin typeface="Roboto Mono"/>
                <a:ea typeface="Roboto Mono"/>
                <a:cs typeface="Roboto Mono"/>
                <a:sym typeface="Roboto Mono"/>
              </a:rPr>
              <a:t>  </a:t>
            </a:r>
            <a:r>
              <a:rPr b="1" lang="en-GB" sz="1350">
                <a:solidFill>
                  <a:srgbClr val="343434"/>
                </a:solidFill>
                <a:latin typeface="Roboto Mono"/>
                <a:ea typeface="Roboto Mono"/>
                <a:cs typeface="Roboto Mono"/>
                <a:sym typeface="Roboto Mono"/>
              </a:rPr>
              <a:t>31288</a:t>
            </a:r>
            <a:r>
              <a:rPr lang="en-GB" sz="1350">
                <a:solidFill>
                  <a:srgbClr val="343434"/>
                </a:solidFill>
                <a:latin typeface="Roboto Mono"/>
                <a:ea typeface="Roboto Mono"/>
                <a:cs typeface="Roboto Mono"/>
                <a:sym typeface="Roboto Mono"/>
              </a:rPr>
              <a:t>   31288 1266694</a:t>
            </a:r>
            <a:endParaRPr sz="1350">
              <a:solidFill>
                <a:srgbClr val="343434"/>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343434"/>
              </a:solidFill>
              <a:latin typeface="Roboto Mono"/>
              <a:ea typeface="Roboto Mono"/>
              <a:cs typeface="Roboto Mono"/>
              <a:sym typeface="Roboto Mono"/>
            </a:endParaRPr>
          </a:p>
          <a:p>
            <a:pPr indent="0" lvl="0" marL="0" rtl="0" algn="l">
              <a:spcBef>
                <a:spcPts val="0"/>
              </a:spcBef>
              <a:spcAft>
                <a:spcPts val="0"/>
              </a:spcAft>
              <a:buNone/>
            </a:pPr>
            <a:r>
              <a:rPr lang="en-GB" sz="1350">
                <a:latin typeface="Roboto Mono"/>
                <a:ea typeface="Roboto Mono"/>
                <a:cs typeface="Roboto Mono"/>
                <a:sym typeface="Roboto Mono"/>
              </a:rPr>
              <a:t>$</a:t>
            </a:r>
            <a:r>
              <a:rPr lang="en-GB" sz="1350">
                <a:solidFill>
                  <a:schemeClr val="accent5"/>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./clean.sh</a:t>
            </a:r>
            <a:r>
              <a:rPr lang="en-GB" sz="1350">
                <a:solidFill>
                  <a:schemeClr val="accent5"/>
                </a:solidFill>
                <a:latin typeface="Roboto Mono"/>
                <a:ea typeface="Roboto Mono"/>
                <a:cs typeface="Roboto Mono"/>
                <a:sym typeface="Roboto Mono"/>
              </a:rPr>
              <a:t> </a:t>
            </a:r>
            <a:r>
              <a:rPr lang="en-GB" sz="1350">
                <a:latin typeface="Roboto Mono"/>
                <a:ea typeface="Roboto Mono"/>
                <a:cs typeface="Roboto Mono"/>
                <a:sym typeface="Roboto Mono"/>
              </a:rPr>
              <a:t>nwchem </a:t>
            </a:r>
            <a:endParaRPr sz="1350">
              <a:latin typeface="Roboto Mono"/>
              <a:ea typeface="Roboto Mono"/>
              <a:cs typeface="Roboto Mono"/>
              <a:sym typeface="Roboto Mono"/>
            </a:endParaRPr>
          </a:p>
          <a:p>
            <a:pPr indent="0" lvl="0" marL="0" rtl="0" algn="l">
              <a:spcBef>
                <a:spcPts val="0"/>
              </a:spcBef>
              <a:spcAft>
                <a:spcPts val="0"/>
              </a:spcAft>
              <a:buNone/>
            </a:pPr>
            <a:r>
              <a:rPr lang="en-GB" sz="1350">
                <a:latin typeface="Roboto Mono"/>
                <a:ea typeface="Roboto Mono"/>
                <a:cs typeface="Roboto Mono"/>
                <a:sym typeface="Roboto Mono"/>
              </a:rPr>
              <a:t>...</a:t>
            </a:r>
            <a:endParaRPr sz="1350">
              <a:latin typeface="Roboto Mono"/>
              <a:ea typeface="Roboto Mono"/>
              <a:cs typeface="Roboto Mono"/>
              <a:sym typeface="Roboto Mono"/>
            </a:endParaRPr>
          </a:p>
          <a:p>
            <a:pPr indent="0" lvl="0" marL="0" rtl="0" algn="l">
              <a:spcBef>
                <a:spcPts val="0"/>
              </a:spcBef>
              <a:spcAft>
                <a:spcPts val="0"/>
              </a:spcAft>
              <a:buNone/>
            </a:pPr>
            <a:r>
              <a:t/>
            </a:r>
            <a:endParaRPr sz="1350">
              <a:latin typeface="Roboto Mono"/>
              <a:ea typeface="Roboto Mono"/>
              <a:cs typeface="Roboto Mono"/>
              <a:sym typeface="Roboto Mono"/>
            </a:endParaRPr>
          </a:p>
          <a:p>
            <a:pPr indent="0" lvl="0" marL="0" rtl="0" algn="l">
              <a:spcBef>
                <a:spcPts val="0"/>
              </a:spcBef>
              <a:spcAft>
                <a:spcPts val="0"/>
              </a:spcAft>
              <a:buNone/>
            </a:pPr>
            <a:r>
              <a:rPr lang="en-GB" sz="1350">
                <a:latin typeface="Roboto Mono"/>
                <a:ea typeface="Roboto Mono"/>
                <a:cs typeface="Roboto Mono"/>
                <a:sym typeface="Roboto Mono"/>
              </a:rPr>
              <a:t>$</a:t>
            </a:r>
            <a:r>
              <a:rPr lang="en-GB" sz="1350">
                <a:solidFill>
                  <a:schemeClr val="accent5"/>
                </a:solidFill>
                <a:latin typeface="Roboto Mono"/>
                <a:ea typeface="Roboto Mono"/>
                <a:cs typeface="Roboto Mono"/>
                <a:sym typeface="Roboto Mono"/>
              </a:rPr>
              <a:t> find </a:t>
            </a:r>
            <a:r>
              <a:rPr lang="en-GB" sz="1350">
                <a:latin typeface="Roboto Mono"/>
                <a:ea typeface="Roboto Mono"/>
                <a:cs typeface="Roboto Mono"/>
                <a:sym typeface="Roboto Mono"/>
              </a:rPr>
              <a:t>./nwchem | wc </a:t>
            </a:r>
            <a:endParaRPr sz="1350">
              <a:latin typeface="Roboto Mono"/>
              <a:ea typeface="Roboto Mono"/>
              <a:cs typeface="Roboto Mono"/>
              <a:sym typeface="Roboto Mono"/>
            </a:endParaRPr>
          </a:p>
          <a:p>
            <a:pPr indent="0" lvl="0" marL="0" rtl="0" algn="l">
              <a:spcBef>
                <a:spcPts val="0"/>
              </a:spcBef>
              <a:spcAft>
                <a:spcPts val="0"/>
              </a:spcAft>
              <a:buNone/>
            </a:pPr>
            <a:r>
              <a:rPr lang="en-GB" sz="1350">
                <a:solidFill>
                  <a:srgbClr val="343434"/>
                </a:solidFill>
                <a:latin typeface="Roboto Mono"/>
                <a:ea typeface="Roboto Mono"/>
                <a:cs typeface="Roboto Mono"/>
                <a:sym typeface="Roboto Mono"/>
              </a:rPr>
              <a:t>   </a:t>
            </a:r>
            <a:r>
              <a:rPr b="1" lang="en-GB" sz="1350">
                <a:solidFill>
                  <a:srgbClr val="343434"/>
                </a:solidFill>
                <a:latin typeface="Roboto Mono"/>
                <a:ea typeface="Roboto Mono"/>
                <a:cs typeface="Roboto Mono"/>
                <a:sym typeface="Roboto Mono"/>
              </a:rPr>
              <a:t>2122</a:t>
            </a:r>
            <a:r>
              <a:rPr lang="en-GB" sz="1350">
                <a:solidFill>
                  <a:srgbClr val="343434"/>
                </a:solidFill>
                <a:latin typeface="Roboto Mono"/>
                <a:ea typeface="Roboto Mono"/>
                <a:cs typeface="Roboto Mono"/>
                <a:sym typeface="Roboto Mono"/>
              </a:rPr>
              <a:t>    2122   83615</a:t>
            </a:r>
            <a:endParaRPr sz="1350">
              <a:latin typeface="Roboto Mono"/>
              <a:ea typeface="Roboto Mono"/>
              <a:cs typeface="Roboto Mono"/>
              <a:sym typeface="Roboto Mono"/>
            </a:endParaRPr>
          </a:p>
        </p:txBody>
      </p:sp>
      <p:sp>
        <p:nvSpPr>
          <p:cNvPr id="71" name="Google Shape;71;p15"/>
          <p:cNvSpPr txBox="1"/>
          <p:nvPr>
            <p:ph idx="1" type="body"/>
          </p:nvPr>
        </p:nvSpPr>
        <p:spPr>
          <a:xfrm>
            <a:off x="311700" y="1152475"/>
            <a:ext cx="5901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Poppins"/>
              <a:buChar char="-"/>
            </a:pPr>
            <a:r>
              <a:rPr lang="en-GB">
                <a:latin typeface="Poppins"/>
                <a:ea typeface="Poppins"/>
                <a:cs typeface="Poppins"/>
                <a:sym typeface="Poppins"/>
              </a:rPr>
              <a:t>Multivariate Testing vs inode quota limits</a:t>
            </a:r>
            <a:endParaRPr>
              <a:latin typeface="Poppins"/>
              <a:ea typeface="Poppins"/>
              <a:cs typeface="Poppins"/>
              <a:sym typeface="Poppins"/>
            </a:endParaRPr>
          </a:p>
          <a:p>
            <a:pPr indent="-342900" lvl="0" marL="457200" rtl="0" algn="l">
              <a:spcBef>
                <a:spcPts val="0"/>
              </a:spcBef>
              <a:spcAft>
                <a:spcPts val="0"/>
              </a:spcAft>
              <a:buSzPts val="1800"/>
              <a:buFont typeface="Poppins"/>
              <a:buChar char="-"/>
            </a:pPr>
            <a:r>
              <a:rPr lang="en-GB">
                <a:latin typeface="Poppins"/>
                <a:ea typeface="Poppins"/>
                <a:cs typeface="Poppins"/>
                <a:sym typeface="Poppins"/>
              </a:rPr>
              <a:t>Wrote scripts to reduce inode usage</a:t>
            </a:r>
            <a:endParaRPr>
              <a:latin typeface="Poppins"/>
              <a:ea typeface="Poppins"/>
              <a:cs typeface="Poppins"/>
              <a:sym typeface="Poppins"/>
            </a:endParaRPr>
          </a:p>
          <a:p>
            <a:pPr indent="-342900" lvl="0" marL="457200" rtl="0" algn="l">
              <a:spcBef>
                <a:spcPts val="0"/>
              </a:spcBef>
              <a:spcAft>
                <a:spcPts val="0"/>
              </a:spcAft>
              <a:buSzPts val="1800"/>
              <a:buFont typeface="Poppins"/>
              <a:buChar char="-"/>
            </a:pPr>
            <a:r>
              <a:rPr lang="en-GB">
                <a:latin typeface="Poppins"/>
                <a:ea typeface="Poppins"/>
                <a:cs typeface="Poppins"/>
                <a:sym typeface="Poppins"/>
              </a:rPr>
              <a:t>Data Collection vs KSU quota limits</a:t>
            </a:r>
            <a:endParaRPr>
              <a:latin typeface="Poppins"/>
              <a:ea typeface="Poppins"/>
              <a:cs typeface="Poppins"/>
              <a:sym typeface="Poppins"/>
            </a:endParaRPr>
          </a:p>
          <a:p>
            <a:pPr indent="-342900" lvl="0" marL="457200" rtl="0" algn="l">
              <a:spcBef>
                <a:spcPts val="0"/>
              </a:spcBef>
              <a:spcAft>
                <a:spcPts val="0"/>
              </a:spcAft>
              <a:buSzPts val="1800"/>
              <a:buFont typeface="Poppins"/>
              <a:buChar char="-"/>
            </a:pPr>
            <a:r>
              <a:rPr lang="en-GB">
                <a:latin typeface="Poppins"/>
                <a:ea typeface="Poppins"/>
                <a:cs typeface="Poppins"/>
                <a:sym typeface="Poppins"/>
              </a:rPr>
              <a:t>Conducted sampling via intel-mpi gtool flag</a:t>
            </a:r>
            <a:endParaRPr>
              <a:latin typeface="Poppins"/>
              <a:ea typeface="Poppins"/>
              <a:cs typeface="Poppins"/>
              <a:sym typeface="Poppins"/>
            </a:endParaRPr>
          </a:p>
          <a:p>
            <a:pPr indent="0" lvl="0" marL="0" rtl="0" algn="l">
              <a:spcBef>
                <a:spcPts val="1200"/>
              </a:spcBef>
              <a:spcAft>
                <a:spcPts val="0"/>
              </a:spcAft>
              <a:buNone/>
            </a:pPr>
            <a:r>
              <a:rPr lang="en-GB" sz="1350">
                <a:solidFill>
                  <a:srgbClr val="343434"/>
                </a:solidFill>
                <a:latin typeface="Roboto Mono"/>
                <a:ea typeface="Roboto Mono"/>
                <a:cs typeface="Roboto Mono"/>
                <a:sym typeface="Roboto Mono"/>
              </a:rPr>
              <a:t>mpirun </a:t>
            </a:r>
            <a:r>
              <a:rPr lang="en-GB" sz="1350">
                <a:solidFill>
                  <a:srgbClr val="BD00BE"/>
                </a:solidFill>
                <a:latin typeface="Roboto Mono"/>
                <a:ea typeface="Roboto Mono"/>
                <a:cs typeface="Roboto Mono"/>
                <a:sym typeface="Roboto Mono"/>
              </a:rPr>
              <a:t>-np</a:t>
            </a: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$TOTAL_RANKS</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-ppn</a:t>
            </a: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$RANKS_PER_NODE</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-genv</a:t>
            </a:r>
            <a:r>
              <a:rPr lang="en-GB" sz="1350">
                <a:solidFill>
                  <a:srgbClr val="343434"/>
                </a:solidFill>
                <a:latin typeface="Roboto Mono"/>
                <a:ea typeface="Roboto Mono"/>
                <a:cs typeface="Roboto Mono"/>
                <a:sym typeface="Roboto Mono"/>
              </a:rPr>
              <a:t> OMP_NUM_THREADS </a:t>
            </a:r>
            <a:r>
              <a:rPr lang="en-GB" sz="1350">
                <a:solidFill>
                  <a:srgbClr val="BD00BE"/>
                </a:solidFill>
                <a:latin typeface="Roboto Mono"/>
                <a:ea typeface="Roboto Mono"/>
                <a:cs typeface="Roboto Mono"/>
                <a:sym typeface="Roboto Mono"/>
              </a:rPr>
              <a:t>$OMP_NUM_THREADS</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-genv</a:t>
            </a:r>
            <a:r>
              <a:rPr lang="en-GB" sz="1350">
                <a:solidFill>
                  <a:srgbClr val="343434"/>
                </a:solidFill>
                <a:latin typeface="Roboto Mono"/>
                <a:ea typeface="Roboto Mono"/>
                <a:cs typeface="Roboto Mono"/>
                <a:sym typeface="Roboto Mono"/>
              </a:rPr>
              <a:t> OMP_PLACES cores </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-genv</a:t>
            </a:r>
            <a:r>
              <a:rPr lang="en-GB" sz="1350">
                <a:solidFill>
                  <a:srgbClr val="343434"/>
                </a:solidFill>
                <a:latin typeface="Roboto Mono"/>
                <a:ea typeface="Roboto Mono"/>
                <a:cs typeface="Roboto Mono"/>
                <a:sym typeface="Roboto Mono"/>
              </a:rPr>
              <a:t> OMP_PROC_BIND close </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b="1" lang="en-GB" sz="1350">
                <a:solidFill>
                  <a:srgbClr val="343434"/>
                </a:solidFill>
                <a:latin typeface="Roboto Mono"/>
                <a:ea typeface="Roboto Mono"/>
                <a:cs typeface="Roboto Mono"/>
                <a:sym typeface="Roboto Mono"/>
              </a:rPr>
              <a:t>        </a:t>
            </a:r>
            <a:r>
              <a:rPr b="1" lang="en-GB" sz="1350">
                <a:solidFill>
                  <a:srgbClr val="BD00BE"/>
                </a:solidFill>
                <a:latin typeface="Roboto Mono"/>
                <a:ea typeface="Roboto Mono"/>
                <a:cs typeface="Roboto Mono"/>
                <a:sym typeface="Roboto Mono"/>
              </a:rPr>
              <a:t>-gtool</a:t>
            </a:r>
            <a:r>
              <a:rPr b="1" lang="en-GB" sz="1350">
                <a:solidFill>
                  <a:srgbClr val="343434"/>
                </a:solidFill>
                <a:latin typeface="Roboto Mono"/>
                <a:ea typeface="Roboto Mono"/>
                <a:cs typeface="Roboto Mono"/>
                <a:sym typeface="Roboto Mono"/>
              </a:rPr>
              <a:t> </a:t>
            </a:r>
            <a:r>
              <a:rPr b="1" lang="en-GB" sz="1350">
                <a:solidFill>
                  <a:srgbClr val="929412"/>
                </a:solidFill>
                <a:latin typeface="Roboto Mono"/>
                <a:ea typeface="Roboto Mono"/>
                <a:cs typeface="Roboto Mono"/>
                <a:sym typeface="Roboto Mono"/>
              </a:rPr>
              <a:t>"</a:t>
            </a:r>
            <a:r>
              <a:rPr b="1" lang="en-GB" sz="1350">
                <a:solidFill>
                  <a:srgbClr val="AA1D15"/>
                </a:solidFill>
                <a:latin typeface="Roboto Mono"/>
                <a:ea typeface="Roboto Mono"/>
                <a:cs typeface="Roboto Mono"/>
                <a:sym typeface="Roboto Mono"/>
              </a:rPr>
              <a:t>vtune -collect hotspot -r vtunehot:0</a:t>
            </a:r>
            <a:r>
              <a:rPr b="1" lang="en-GB" sz="1350">
                <a:solidFill>
                  <a:srgbClr val="929412"/>
                </a:solidFill>
                <a:latin typeface="Roboto Mono"/>
                <a:ea typeface="Roboto Mono"/>
                <a:cs typeface="Roboto Mono"/>
                <a:sym typeface="Roboto Mono"/>
              </a:rPr>
              <a:t>"</a:t>
            </a:r>
            <a:r>
              <a:rPr b="1" lang="en-GB" sz="1350">
                <a:solidFill>
                  <a:srgbClr val="343434"/>
                </a:solidFill>
                <a:latin typeface="Roboto Mono"/>
                <a:ea typeface="Roboto Mono"/>
                <a:cs typeface="Roboto Mono"/>
                <a:sym typeface="Roboto Mono"/>
              </a:rPr>
              <a:t> </a:t>
            </a:r>
            <a:r>
              <a:rPr b="1" lang="en-GB" sz="1350">
                <a:solidFill>
                  <a:srgbClr val="929412"/>
                </a:solidFill>
                <a:latin typeface="Roboto Mono"/>
                <a:ea typeface="Roboto Mono"/>
                <a:cs typeface="Roboto Mono"/>
                <a:sym typeface="Roboto Mono"/>
              </a:rPr>
              <a:t>\</a:t>
            </a:r>
            <a:endParaRPr b="1"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$APP</a:t>
            </a: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$INPUT</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&gt;</a:t>
            </a: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$OUTPUT</a:t>
            </a:r>
            <a:endParaRPr>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42"/>
          <p:cNvSpPr txBox="1"/>
          <p:nvPr/>
        </p:nvSpPr>
        <p:spPr>
          <a:xfrm>
            <a:off x="312342" y="2701012"/>
            <a:ext cx="3537000" cy="385800"/>
          </a:xfrm>
          <a:prstGeom prst="rect">
            <a:avLst/>
          </a:prstGeom>
          <a:noFill/>
          <a:ln>
            <a:noFill/>
          </a:ln>
        </p:spPr>
        <p:txBody>
          <a:bodyPr anchorCtr="0" anchor="ctr" bIns="116825" lIns="116825" spcFirstLastPara="1" rIns="116825" wrap="square" tIns="116825">
            <a:noAutofit/>
          </a:bodyPr>
          <a:lstStyle/>
          <a:p>
            <a:pPr indent="0" lvl="0" marL="0" rtl="0" algn="ctr">
              <a:spcBef>
                <a:spcPts val="0"/>
              </a:spcBef>
              <a:spcAft>
                <a:spcPts val="0"/>
              </a:spcAft>
              <a:buNone/>
            </a:pPr>
            <a:r>
              <a:rPr b="1" lang="en-GB" sz="1618">
                <a:solidFill>
                  <a:schemeClr val="dk1"/>
                </a:solidFill>
              </a:rPr>
              <a:t>One Node Best</a:t>
            </a:r>
            <a:endParaRPr b="1" sz="1618">
              <a:solidFill>
                <a:schemeClr val="dk1"/>
              </a:solidFill>
            </a:endParaRPr>
          </a:p>
        </p:txBody>
      </p:sp>
      <p:sp>
        <p:nvSpPr>
          <p:cNvPr id="266" name="Google Shape;266;p42"/>
          <p:cNvSpPr txBox="1"/>
          <p:nvPr/>
        </p:nvSpPr>
        <p:spPr>
          <a:xfrm>
            <a:off x="5191447" y="2701002"/>
            <a:ext cx="3537000" cy="385800"/>
          </a:xfrm>
          <a:prstGeom prst="rect">
            <a:avLst/>
          </a:prstGeom>
          <a:noFill/>
          <a:ln>
            <a:noFill/>
          </a:ln>
        </p:spPr>
        <p:txBody>
          <a:bodyPr anchorCtr="0" anchor="ctr" bIns="116825" lIns="116825" spcFirstLastPara="1" rIns="116825" wrap="square" tIns="116825">
            <a:noAutofit/>
          </a:bodyPr>
          <a:lstStyle/>
          <a:p>
            <a:pPr indent="0" lvl="0" marL="0" rtl="0" algn="ctr">
              <a:spcBef>
                <a:spcPts val="0"/>
              </a:spcBef>
              <a:spcAft>
                <a:spcPts val="0"/>
              </a:spcAft>
              <a:buNone/>
            </a:pPr>
            <a:r>
              <a:rPr b="1" lang="en-GB" sz="1618">
                <a:solidFill>
                  <a:schemeClr val="dk1"/>
                </a:solidFill>
              </a:rPr>
              <a:t>Two Node Best</a:t>
            </a:r>
            <a:endParaRPr b="1" sz="1618">
              <a:solidFill>
                <a:schemeClr val="dk1"/>
              </a:solidFill>
            </a:endParaRPr>
          </a:p>
        </p:txBody>
      </p:sp>
      <p:sp>
        <p:nvSpPr>
          <p:cNvPr id="267" name="Google Shape;267;p42"/>
          <p:cNvSpPr txBox="1"/>
          <p:nvPr/>
        </p:nvSpPr>
        <p:spPr>
          <a:xfrm>
            <a:off x="312350" y="1017725"/>
            <a:ext cx="454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rPr>
              <a:t>+82% </a:t>
            </a:r>
            <a:r>
              <a:rPr lang="en-GB" sz="1800">
                <a:solidFill>
                  <a:schemeClr val="dk1"/>
                </a:solidFill>
              </a:rPr>
              <a:t>Throughput Improvement Over Provided Baseline</a:t>
            </a:r>
            <a:endParaRPr/>
          </a:p>
        </p:txBody>
      </p:sp>
      <p:pic>
        <p:nvPicPr>
          <p:cNvPr id="268" name="Google Shape;268;p42" title="Screenshot 2025-10-29 at 5.50.30 PM.png"/>
          <p:cNvPicPr preferRelativeResize="0"/>
          <p:nvPr/>
        </p:nvPicPr>
        <p:blipFill>
          <a:blip r:embed="rId3">
            <a:alphaModFix/>
          </a:blip>
          <a:stretch>
            <a:fillRect/>
          </a:stretch>
        </p:blipFill>
        <p:spPr>
          <a:xfrm>
            <a:off x="5180537" y="3148951"/>
            <a:ext cx="3558824" cy="1877175"/>
          </a:xfrm>
          <a:prstGeom prst="rect">
            <a:avLst/>
          </a:prstGeom>
          <a:noFill/>
          <a:ln>
            <a:noFill/>
          </a:ln>
        </p:spPr>
      </p:pic>
      <p:sp>
        <p:nvSpPr>
          <p:cNvPr id="269" name="Google Shape;269;p42"/>
          <p:cNvSpPr txBox="1"/>
          <p:nvPr/>
        </p:nvSpPr>
        <p:spPr>
          <a:xfrm>
            <a:off x="5457389" y="199163"/>
            <a:ext cx="3005100" cy="417000"/>
          </a:xfrm>
          <a:prstGeom prst="rect">
            <a:avLst/>
          </a:prstGeom>
          <a:noFill/>
          <a:ln>
            <a:noFill/>
          </a:ln>
        </p:spPr>
        <p:txBody>
          <a:bodyPr anchorCtr="0" anchor="t" bIns="104050" lIns="104050" spcFirstLastPara="1" rIns="104050" wrap="square" tIns="104050">
            <a:noAutofit/>
          </a:bodyPr>
          <a:lstStyle/>
          <a:p>
            <a:pPr indent="0" lvl="0" marL="0" rtl="0" algn="ctr">
              <a:spcBef>
                <a:spcPts val="0"/>
              </a:spcBef>
              <a:spcAft>
                <a:spcPts val="0"/>
              </a:spcAft>
              <a:buNone/>
            </a:pPr>
            <a:r>
              <a:rPr b="1" lang="en-GB" sz="1618">
                <a:solidFill>
                  <a:schemeClr val="dk1"/>
                </a:solidFill>
              </a:rPr>
              <a:t>Baseline</a:t>
            </a:r>
            <a:endParaRPr b="1" sz="1934">
              <a:solidFill>
                <a:schemeClr val="dk2"/>
              </a:solidFill>
            </a:endParaRPr>
          </a:p>
        </p:txBody>
      </p:sp>
      <p:sp>
        <p:nvSpPr>
          <p:cNvPr id="270" name="Google Shape;270;p42"/>
          <p:cNvSpPr txBox="1"/>
          <p:nvPr>
            <p:ph type="title"/>
          </p:nvPr>
        </p:nvSpPr>
        <p:spPr>
          <a:xfrm>
            <a:off x="311700" y="445025"/>
            <a:ext cx="405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FINAL RESULTS</a:t>
            </a:r>
            <a:endParaRPr/>
          </a:p>
        </p:txBody>
      </p:sp>
      <p:pic>
        <p:nvPicPr>
          <p:cNvPr id="271" name="Google Shape;271;p42" title="Screenshot 2025-10-29 at 10.22.08 PM.png"/>
          <p:cNvPicPr preferRelativeResize="0"/>
          <p:nvPr/>
        </p:nvPicPr>
        <p:blipFill>
          <a:blip r:embed="rId4">
            <a:alphaModFix/>
          </a:blip>
          <a:stretch>
            <a:fillRect/>
          </a:stretch>
        </p:blipFill>
        <p:spPr>
          <a:xfrm>
            <a:off x="312350" y="3137159"/>
            <a:ext cx="3537000" cy="1900765"/>
          </a:xfrm>
          <a:prstGeom prst="rect">
            <a:avLst/>
          </a:prstGeom>
          <a:noFill/>
          <a:ln>
            <a:noFill/>
          </a:ln>
        </p:spPr>
      </p:pic>
      <p:pic>
        <p:nvPicPr>
          <p:cNvPr id="272" name="Google Shape;272;p42" title="Screenshot 2025-10-29 at 11.25.52 PM.png"/>
          <p:cNvPicPr preferRelativeResize="0"/>
          <p:nvPr/>
        </p:nvPicPr>
        <p:blipFill>
          <a:blip r:embed="rId5">
            <a:alphaModFix/>
          </a:blip>
          <a:stretch>
            <a:fillRect/>
          </a:stretch>
        </p:blipFill>
        <p:spPr>
          <a:xfrm>
            <a:off x="5191450" y="616163"/>
            <a:ext cx="3537000" cy="1906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43"/>
          <p:cNvSpPr txBox="1"/>
          <p:nvPr/>
        </p:nvSpPr>
        <p:spPr>
          <a:xfrm>
            <a:off x="311700" y="1075725"/>
            <a:ext cx="8367000" cy="10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In a real world </a:t>
            </a:r>
            <a:r>
              <a:rPr lang="en-GB" sz="1800">
                <a:solidFill>
                  <a:schemeClr val="dk2"/>
                </a:solidFill>
              </a:rPr>
              <a:t>deployment</a:t>
            </a:r>
            <a:r>
              <a:rPr lang="en-GB" sz="1800">
                <a:solidFill>
                  <a:schemeClr val="dk2"/>
                </a:solidFill>
              </a:rPr>
              <a:t>, we propose using a router worker architecture, as shown </a:t>
            </a:r>
            <a:r>
              <a:rPr b="1" lang="en-GB" sz="1800">
                <a:solidFill>
                  <a:schemeClr val="dk2"/>
                </a:solidFill>
              </a:rPr>
              <a:t>below</a:t>
            </a:r>
            <a:r>
              <a:rPr lang="en-GB" sz="1800">
                <a:solidFill>
                  <a:schemeClr val="dk2"/>
                </a:solidFill>
              </a:rPr>
              <a:t>. In this scenario, each node would run an instance of a SGLang’s DeepSeek worker.</a:t>
            </a:r>
            <a:endParaRPr sz="1800">
              <a:solidFill>
                <a:schemeClr val="dk2"/>
              </a:solidFill>
            </a:endParaRPr>
          </a:p>
        </p:txBody>
      </p:sp>
      <p:pic>
        <p:nvPicPr>
          <p:cNvPr id="278" name="Google Shape;278;p43"/>
          <p:cNvPicPr preferRelativeResize="0"/>
          <p:nvPr/>
        </p:nvPicPr>
        <p:blipFill rotWithShape="1">
          <a:blip r:embed="rId3">
            <a:alphaModFix/>
          </a:blip>
          <a:srcRect b="54044" l="29503" r="38538" t="14405"/>
          <a:stretch/>
        </p:blipFill>
        <p:spPr>
          <a:xfrm>
            <a:off x="2917863" y="2237000"/>
            <a:ext cx="3308273" cy="1766800"/>
          </a:xfrm>
          <a:prstGeom prst="rect">
            <a:avLst/>
          </a:prstGeom>
          <a:noFill/>
          <a:ln>
            <a:noFill/>
          </a:ln>
        </p:spPr>
      </p:pic>
      <p:sp>
        <p:nvSpPr>
          <p:cNvPr id="279" name="Google Shape;279;p43"/>
          <p:cNvSpPr txBox="1"/>
          <p:nvPr>
            <p:ph type="title"/>
          </p:nvPr>
        </p:nvSpPr>
        <p:spPr>
          <a:xfrm>
            <a:off x="311700" y="445025"/>
            <a:ext cx="457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ACTUALISED DEPLOYMENT</a:t>
            </a:r>
            <a:r>
              <a:rPr lang="en-GB">
                <a:latin typeface="Poppins SemiBold"/>
                <a:ea typeface="Poppins SemiBold"/>
                <a:cs typeface="Poppins SemiBold"/>
                <a:sym typeface="Poppins SemiBold"/>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44"/>
          <p:cNvSpPr txBox="1"/>
          <p:nvPr>
            <p:ph type="title"/>
          </p:nvPr>
        </p:nvSpPr>
        <p:spPr>
          <a:xfrm>
            <a:off x="144775" y="1163350"/>
            <a:ext cx="8899500" cy="3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800"/>
              <a:t>Here are some additional features/options we implemented or experimented with. </a:t>
            </a:r>
            <a:endParaRPr sz="1800"/>
          </a:p>
          <a:p>
            <a:pPr indent="0" lvl="0" marL="0" rtl="0" algn="l">
              <a:spcBef>
                <a:spcPts val="0"/>
              </a:spcBef>
              <a:spcAft>
                <a:spcPts val="0"/>
              </a:spcAft>
              <a:buSzPts val="990"/>
              <a:buNone/>
            </a:pPr>
            <a:r>
              <a:t/>
            </a:r>
            <a:endParaRPr sz="1800"/>
          </a:p>
          <a:p>
            <a:pPr indent="-342900" lvl="0" marL="457200" rtl="0" algn="l">
              <a:spcBef>
                <a:spcPts val="0"/>
              </a:spcBef>
              <a:spcAft>
                <a:spcPts val="0"/>
              </a:spcAft>
              <a:buSzPts val="1800"/>
              <a:buChar char="-"/>
            </a:pPr>
            <a:r>
              <a:rPr b="1" lang="en-GB" sz="1800"/>
              <a:t>Torch Compile</a:t>
            </a:r>
            <a:endParaRPr b="1" sz="1800"/>
          </a:p>
          <a:p>
            <a:pPr indent="-342900" lvl="0" marL="457200" rtl="0" algn="l">
              <a:spcBef>
                <a:spcPts val="0"/>
              </a:spcBef>
              <a:spcAft>
                <a:spcPts val="0"/>
              </a:spcAft>
              <a:buSzPts val="1800"/>
              <a:buChar char="-"/>
            </a:pPr>
            <a:r>
              <a:rPr b="1" lang="en-GB" sz="1800"/>
              <a:t>Nsight Profiling</a:t>
            </a:r>
            <a:r>
              <a:rPr lang="en-GB" sz="1800"/>
              <a:t> with less prompts</a:t>
            </a:r>
            <a:endParaRPr sz="1800"/>
          </a:p>
          <a:p>
            <a:pPr indent="-342900" lvl="0" marL="457200" rtl="0" algn="l">
              <a:spcBef>
                <a:spcPts val="0"/>
              </a:spcBef>
              <a:spcAft>
                <a:spcPts val="0"/>
              </a:spcAft>
              <a:buSzPts val="1800"/>
              <a:buChar char="-"/>
            </a:pPr>
            <a:r>
              <a:rPr b="1" lang="en-GB" sz="1800"/>
              <a:t>Direct DeepGEMM pre-compilation</a:t>
            </a:r>
            <a:r>
              <a:rPr lang="en-GB" sz="1800"/>
              <a:t> </a:t>
            </a:r>
            <a:r>
              <a:rPr lang="en-GB" sz="1200"/>
              <a:t>(no difference compared to current precompilation method)</a:t>
            </a:r>
            <a:endParaRPr sz="1200"/>
          </a:p>
          <a:p>
            <a:pPr indent="-342900" lvl="0" marL="457200" rtl="0" algn="l">
              <a:spcBef>
                <a:spcPts val="0"/>
              </a:spcBef>
              <a:spcAft>
                <a:spcPts val="0"/>
              </a:spcAft>
              <a:buSzPts val="1800"/>
              <a:buChar char="-"/>
            </a:pPr>
            <a:r>
              <a:rPr b="1" lang="en-GB" sz="1800"/>
              <a:t>Expert </a:t>
            </a:r>
            <a:r>
              <a:rPr b="1" lang="en-GB" sz="1800"/>
              <a:t>Parallelism</a:t>
            </a:r>
            <a:r>
              <a:rPr b="1" lang="en-GB" sz="1800"/>
              <a:t> </a:t>
            </a:r>
            <a:r>
              <a:rPr lang="en-GB" sz="1200"/>
              <a:t>(implemented by default with current setup)</a:t>
            </a:r>
            <a:endParaRPr sz="1200"/>
          </a:p>
          <a:p>
            <a:pPr indent="-342900" lvl="0" marL="457200" rtl="0" algn="l">
              <a:spcBef>
                <a:spcPts val="0"/>
              </a:spcBef>
              <a:spcAft>
                <a:spcPts val="0"/>
              </a:spcAft>
              <a:buSzPts val="1800"/>
              <a:buChar char="-"/>
            </a:pPr>
            <a:r>
              <a:rPr b="1" lang="en-GB" sz="1800"/>
              <a:t>MTP</a:t>
            </a:r>
            <a:r>
              <a:rPr lang="en-GB" sz="1800"/>
              <a:t> Multi Token Prediction</a:t>
            </a:r>
            <a:endParaRPr sz="1800"/>
          </a:p>
          <a:p>
            <a:pPr indent="-342900" lvl="0" marL="457200" rtl="0" algn="l">
              <a:spcBef>
                <a:spcPts val="0"/>
              </a:spcBef>
              <a:spcAft>
                <a:spcPts val="0"/>
              </a:spcAft>
              <a:buSzPts val="1800"/>
              <a:buChar char="-"/>
            </a:pPr>
            <a:r>
              <a:rPr b="1" lang="en-GB" sz="1800"/>
              <a:t>Hyperparameter Optimisation With NN</a:t>
            </a:r>
            <a:r>
              <a:rPr lang="en-GB" sz="1800"/>
              <a:t> </a:t>
            </a:r>
            <a:r>
              <a:rPr lang="en-GB" sz="1200"/>
              <a:t>(too inefficient, uses too many resources)</a:t>
            </a:r>
            <a:endParaRPr sz="1200"/>
          </a:p>
          <a:p>
            <a:pPr indent="-342900" lvl="0" marL="457200" rtl="0" algn="l">
              <a:spcBef>
                <a:spcPts val="0"/>
              </a:spcBef>
              <a:spcAft>
                <a:spcPts val="0"/>
              </a:spcAft>
              <a:buSzPts val="1800"/>
              <a:buChar char="-"/>
            </a:pPr>
            <a:r>
              <a:rPr b="1" lang="en-GB" sz="1800"/>
              <a:t>Attention Backend Swap Outs</a:t>
            </a:r>
            <a:endParaRPr b="1" sz="1800"/>
          </a:p>
          <a:p>
            <a:pPr indent="-342900" lvl="0" marL="457200" rtl="0" algn="l">
              <a:spcBef>
                <a:spcPts val="0"/>
              </a:spcBef>
              <a:spcAft>
                <a:spcPts val="0"/>
              </a:spcAft>
              <a:buSzPts val="1800"/>
              <a:buChar char="-"/>
            </a:pPr>
            <a:r>
              <a:rPr lang="en-GB" sz="1800"/>
              <a:t>And many other things!</a:t>
            </a:r>
            <a:endParaRPr sz="1800"/>
          </a:p>
        </p:txBody>
      </p:sp>
      <p:sp>
        <p:nvSpPr>
          <p:cNvPr id="285" name="Google Shape;285;p44"/>
          <p:cNvSpPr txBox="1"/>
          <p:nvPr>
            <p:ph type="title"/>
          </p:nvPr>
        </p:nvSpPr>
        <p:spPr>
          <a:xfrm>
            <a:off x="311700" y="445025"/>
            <a:ext cx="69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ADDITIONAL CONSIDERATIONS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p45"/>
          <p:cNvSpPr txBox="1"/>
          <p:nvPr>
            <p:ph type="title"/>
          </p:nvPr>
        </p:nvSpPr>
        <p:spPr>
          <a:xfrm>
            <a:off x="220250" y="2022350"/>
            <a:ext cx="5073000" cy="79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Poppins SemiBold"/>
                <a:ea typeface="Poppins SemiBold"/>
                <a:cs typeface="Poppins SemiBold"/>
                <a:sym typeface="Poppins SemiBold"/>
              </a:rPr>
              <a:t>Thanks For Listening!</a:t>
            </a:r>
            <a:endParaRPr>
              <a:latin typeface="Poppins SemiBold"/>
              <a:ea typeface="Poppins SemiBold"/>
              <a:cs typeface="Poppins SemiBold"/>
              <a:sym typeface="Poppins SemiBold"/>
            </a:endParaRPr>
          </a:p>
        </p:txBody>
      </p:sp>
      <p:pic>
        <p:nvPicPr>
          <p:cNvPr id="291" name="Google Shape;291;p45"/>
          <p:cNvPicPr preferRelativeResize="0"/>
          <p:nvPr/>
        </p:nvPicPr>
        <p:blipFill>
          <a:blip r:embed="rId3">
            <a:alphaModFix/>
          </a:blip>
          <a:stretch>
            <a:fillRect/>
          </a:stretch>
        </p:blipFill>
        <p:spPr>
          <a:xfrm>
            <a:off x="5113075" y="635325"/>
            <a:ext cx="3695700" cy="4010025"/>
          </a:xfrm>
          <a:prstGeom prst="rect">
            <a:avLst/>
          </a:prstGeom>
          <a:noFill/>
          <a:ln>
            <a:noFill/>
          </a:ln>
        </p:spPr>
      </p:pic>
      <p:sp>
        <p:nvSpPr>
          <p:cNvPr id="292" name="Google Shape;292;p45"/>
          <p:cNvSpPr txBox="1"/>
          <p:nvPr>
            <p:ph idx="1" type="body"/>
          </p:nvPr>
        </p:nvSpPr>
        <p:spPr>
          <a:xfrm>
            <a:off x="220250" y="2571750"/>
            <a:ext cx="3247200" cy="546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GB">
                <a:latin typeface="Poppins"/>
                <a:ea typeface="Poppins"/>
                <a:cs typeface="Poppins"/>
                <a:sym typeface="Poppins"/>
              </a:rPr>
              <a:t>Team Monash DeepNeuron</a:t>
            </a:r>
            <a:endParaRPr>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COMPILATION SETTINGS</a:t>
            </a:r>
            <a:endParaRPr>
              <a:latin typeface="Poppins SemiBold"/>
              <a:ea typeface="Poppins SemiBold"/>
              <a:cs typeface="Poppins SemiBold"/>
              <a:sym typeface="Poppins SemiBold"/>
            </a:endParaRPr>
          </a:p>
        </p:txBody>
      </p:sp>
      <p:sp>
        <p:nvSpPr>
          <p:cNvPr id="77" name="Google Shape;77;p16"/>
          <p:cNvSpPr txBox="1"/>
          <p:nvPr>
            <p:ph idx="1" type="body"/>
          </p:nvPr>
        </p:nvSpPr>
        <p:spPr>
          <a:xfrm>
            <a:off x="362700" y="1302500"/>
            <a:ext cx="8418600" cy="307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50">
                <a:solidFill>
                  <a:srgbClr val="3900D2"/>
                </a:solidFill>
                <a:latin typeface="Roboto Mono"/>
                <a:ea typeface="Roboto Mono"/>
                <a:cs typeface="Roboto Mono"/>
                <a:sym typeface="Roboto Mono"/>
              </a:rPr>
              <a:t># COMPILER FLAGS </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929412"/>
                </a:solidFill>
                <a:latin typeface="Roboto Mono"/>
                <a:ea typeface="Roboto Mono"/>
                <a:cs typeface="Roboto Mono"/>
                <a:sym typeface="Roboto Mono"/>
              </a:rPr>
              <a:t>export</a:t>
            </a:r>
            <a:r>
              <a:rPr lang="en-GB" sz="1350">
                <a:solidFill>
                  <a:srgbClr val="20A1AE"/>
                </a:solidFill>
                <a:latin typeface="Roboto Mono"/>
                <a:ea typeface="Roboto Mono"/>
                <a:cs typeface="Roboto Mono"/>
                <a:sym typeface="Roboto Mono"/>
              </a:rPr>
              <a:t> FCFLAGS=</a:t>
            </a:r>
            <a:r>
              <a:rPr lang="en-GB" sz="1350">
                <a:solidFill>
                  <a:srgbClr val="929412"/>
                </a:solidFill>
                <a:latin typeface="Roboto Mono"/>
                <a:ea typeface="Roboto Mono"/>
                <a:cs typeface="Roboto Mono"/>
                <a:sym typeface="Roboto Mono"/>
              </a:rPr>
              <a:t>"</a:t>
            </a:r>
            <a:r>
              <a:rPr lang="en-GB" sz="1350">
                <a:solidFill>
                  <a:srgbClr val="AA1D15"/>
                </a:solidFill>
                <a:latin typeface="Roboto Mono"/>
                <a:ea typeface="Roboto Mono"/>
                <a:cs typeface="Roboto Mono"/>
                <a:sym typeface="Roboto Mono"/>
              </a:rPr>
              <a:t>-Ofast -march=sapphirerapids -fp-model fast=2 -fopenmp \</a:t>
            </a:r>
            <a:endParaRPr sz="1350">
              <a:solidFill>
                <a:srgbClr val="AA1D15"/>
              </a:solidFill>
              <a:latin typeface="Roboto Mono"/>
              <a:ea typeface="Roboto Mono"/>
              <a:cs typeface="Roboto Mono"/>
              <a:sym typeface="Roboto Mono"/>
            </a:endParaRPr>
          </a:p>
          <a:p>
            <a:pPr indent="0" lvl="0" marL="457200" rtl="0" algn="l">
              <a:spcBef>
                <a:spcPts val="0"/>
              </a:spcBef>
              <a:spcAft>
                <a:spcPts val="0"/>
              </a:spcAft>
              <a:buNone/>
            </a:pPr>
            <a:r>
              <a:rPr lang="en-GB" sz="1350">
                <a:solidFill>
                  <a:srgbClr val="AA1D15"/>
                </a:solidFill>
                <a:latin typeface="Roboto Mono"/>
                <a:ea typeface="Roboto Mono"/>
                <a:cs typeface="Roboto Mono"/>
                <a:sym typeface="Roboto Mono"/>
              </a:rPr>
              <a:t>-i8 -fPIC -ipo -fallow-argument-mismatch \ -fno-operator-overloading-check</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929412"/>
                </a:solidFill>
                <a:latin typeface="Roboto Mono"/>
                <a:ea typeface="Roboto Mono"/>
                <a:cs typeface="Roboto Mono"/>
                <a:sym typeface="Roboto Mono"/>
              </a:rPr>
              <a:t>export</a:t>
            </a:r>
            <a:r>
              <a:rPr lang="en-GB" sz="1350">
                <a:solidFill>
                  <a:srgbClr val="20A1AE"/>
                </a:solidFill>
                <a:latin typeface="Roboto Mono"/>
                <a:ea typeface="Roboto Mono"/>
                <a:cs typeface="Roboto Mono"/>
                <a:sym typeface="Roboto Mono"/>
              </a:rPr>
              <a:t> CCFLAGS=</a:t>
            </a:r>
            <a:r>
              <a:rPr lang="en-GB" sz="1350">
                <a:solidFill>
                  <a:srgbClr val="929412"/>
                </a:solidFill>
                <a:latin typeface="Roboto Mono"/>
                <a:ea typeface="Roboto Mono"/>
                <a:cs typeface="Roboto Mono"/>
                <a:sym typeface="Roboto Mono"/>
              </a:rPr>
              <a:t>"</a:t>
            </a:r>
            <a:r>
              <a:rPr lang="en-GB" sz="1350">
                <a:solidFill>
                  <a:srgbClr val="AA1D15"/>
                </a:solidFill>
                <a:latin typeface="Roboto Mono"/>
                <a:ea typeface="Roboto Mono"/>
                <a:cs typeface="Roboto Mono"/>
                <a:sym typeface="Roboto Mono"/>
              </a:rPr>
              <a:t>-Ofast -march=sapphirerapids -fp-model fast=2 -fPIC -ipo</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929412"/>
                </a:solidFill>
                <a:latin typeface="Roboto Mono"/>
                <a:ea typeface="Roboto Mono"/>
                <a:cs typeface="Roboto Mono"/>
                <a:sym typeface="Roboto Mono"/>
              </a:rPr>
              <a:t>export</a:t>
            </a:r>
            <a:r>
              <a:rPr lang="en-GB" sz="1350">
                <a:solidFill>
                  <a:srgbClr val="20A1AE"/>
                </a:solidFill>
                <a:latin typeface="Roboto Mono"/>
                <a:ea typeface="Roboto Mono"/>
                <a:cs typeface="Roboto Mono"/>
                <a:sym typeface="Roboto Mono"/>
              </a:rPr>
              <a:t> CXXFLAGS=</a:t>
            </a:r>
            <a:r>
              <a:rPr lang="en-GB" sz="1350">
                <a:solidFill>
                  <a:srgbClr val="929412"/>
                </a:solidFill>
                <a:latin typeface="Roboto Mono"/>
                <a:ea typeface="Roboto Mono"/>
                <a:cs typeface="Roboto Mono"/>
                <a:sym typeface="Roboto Mono"/>
              </a:rPr>
              <a:t>"</a:t>
            </a:r>
            <a:r>
              <a:rPr lang="en-GB" sz="1350">
                <a:solidFill>
                  <a:srgbClr val="AA1D15"/>
                </a:solidFill>
                <a:latin typeface="Roboto Mono"/>
                <a:ea typeface="Roboto Mono"/>
                <a:cs typeface="Roboto Mono"/>
                <a:sym typeface="Roboto Mono"/>
              </a:rPr>
              <a:t>-Ofast -march=sapphirerapids -fp-model fast=2 -fPIC -ipo</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3900D2"/>
                </a:solidFill>
                <a:latin typeface="Roboto Mono"/>
                <a:ea typeface="Roboto Mono"/>
                <a:cs typeface="Roboto Mono"/>
                <a:sym typeface="Roboto Mono"/>
              </a:rPr>
              <a:t># ARMCI SETTINGS </a:t>
            </a:r>
            <a:endParaRPr sz="1350">
              <a:solidFill>
                <a:srgbClr val="3900D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929412"/>
                </a:solidFill>
                <a:latin typeface="Roboto Mono"/>
                <a:ea typeface="Roboto Mono"/>
                <a:cs typeface="Roboto Mono"/>
                <a:sym typeface="Roboto Mono"/>
              </a:rPr>
              <a:t>export</a:t>
            </a:r>
            <a:r>
              <a:rPr lang="en-GB" sz="1350">
                <a:solidFill>
                  <a:srgbClr val="20A1AE"/>
                </a:solidFill>
                <a:latin typeface="Roboto Mono"/>
                <a:ea typeface="Roboto Mono"/>
                <a:cs typeface="Roboto Mono"/>
                <a:sym typeface="Roboto Mono"/>
              </a:rPr>
              <a:t> ARMCI_NETWORK=</a:t>
            </a:r>
            <a:r>
              <a:rPr lang="en-GB" sz="1350">
                <a:solidFill>
                  <a:srgbClr val="343434"/>
                </a:solidFill>
                <a:latin typeface="Roboto Mono"/>
                <a:ea typeface="Roboto Mono"/>
                <a:cs typeface="Roboto Mono"/>
                <a:sym typeface="Roboto Mono"/>
              </a:rPr>
              <a:t>MPI-PR</a:t>
            </a:r>
            <a:endParaRPr sz="1350">
              <a:solidFill>
                <a:srgbClr val="343434"/>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929412"/>
                </a:solidFill>
                <a:latin typeface="Roboto Mono"/>
                <a:ea typeface="Roboto Mono"/>
                <a:cs typeface="Roboto Mono"/>
                <a:sym typeface="Roboto Mono"/>
              </a:rPr>
              <a:t>export</a:t>
            </a:r>
            <a:r>
              <a:rPr lang="en-GB" sz="1350">
                <a:solidFill>
                  <a:srgbClr val="20A1AE"/>
                </a:solidFill>
                <a:latin typeface="Roboto Mono"/>
                <a:ea typeface="Roboto Mono"/>
                <a:cs typeface="Roboto Mono"/>
                <a:sym typeface="Roboto Mono"/>
              </a:rPr>
              <a:t> EXTERNAL_ARMCI_PATH=</a:t>
            </a:r>
            <a:r>
              <a:rPr lang="en-GB" sz="1350">
                <a:solidFill>
                  <a:srgbClr val="BD00BE"/>
                </a:solidFill>
                <a:latin typeface="Roboto Mono"/>
                <a:ea typeface="Roboto Mono"/>
                <a:cs typeface="Roboto Mono"/>
                <a:sym typeface="Roboto Mono"/>
              </a:rPr>
              <a:t>$NWCHEM_TOP</a:t>
            </a:r>
            <a:r>
              <a:rPr lang="en-GB" sz="1350">
                <a:solidFill>
                  <a:srgbClr val="343434"/>
                </a:solidFill>
                <a:latin typeface="Roboto Mono"/>
                <a:ea typeface="Roboto Mono"/>
                <a:cs typeface="Roboto Mono"/>
                <a:sym typeface="Roboto Mono"/>
              </a:rPr>
              <a:t>/external-armci</a:t>
            </a:r>
            <a:endParaRPr sz="1350">
              <a:solidFill>
                <a:srgbClr val="343434"/>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343434"/>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3900D2"/>
                </a:solidFill>
                <a:latin typeface="Roboto Mono"/>
                <a:ea typeface="Roboto Mono"/>
                <a:cs typeface="Roboto Mono"/>
                <a:sym typeface="Roboto Mono"/>
              </a:rPr>
              <a:t># GLOBAL ARRAY CONFIGURATION </a:t>
            </a:r>
            <a:endParaRPr sz="1350">
              <a:solidFill>
                <a:srgbClr val="3900D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3900D2"/>
                </a:solidFill>
                <a:latin typeface="Roboto Mono"/>
                <a:ea typeface="Roboto Mono"/>
                <a:cs typeface="Roboto Mono"/>
                <a:sym typeface="Roboto Mono"/>
              </a:rPr>
              <a:t># export EXTERNAL_GA_PATH=$GA_INSTALL</a:t>
            </a:r>
            <a:endParaRPr sz="1350">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177225" y="445025"/>
            <a:ext cx="4653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latin typeface="Poppins SemiBold"/>
                <a:ea typeface="Poppins SemiBold"/>
                <a:cs typeface="Poppins SemiBold"/>
                <a:sym typeface="Poppins SemiBold"/>
              </a:rPr>
              <a:t>CONVERGENCE DIFFERENCE </a:t>
            </a:r>
            <a:endParaRPr>
              <a:latin typeface="Poppins SemiBold"/>
              <a:ea typeface="Poppins SemiBold"/>
              <a:cs typeface="Poppins SemiBold"/>
              <a:sym typeface="Poppins SemiBold"/>
            </a:endParaRPr>
          </a:p>
        </p:txBody>
      </p:sp>
      <p:sp>
        <p:nvSpPr>
          <p:cNvPr id="83" name="Google Shape;83;p17"/>
          <p:cNvSpPr txBox="1"/>
          <p:nvPr>
            <p:ph idx="1" type="body"/>
          </p:nvPr>
        </p:nvSpPr>
        <p:spPr>
          <a:xfrm>
            <a:off x="177225" y="1066578"/>
            <a:ext cx="5852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50">
                <a:latin typeface="Roboto Mono"/>
                <a:ea typeface="Roboto Mono"/>
                <a:cs typeface="Roboto Mono"/>
                <a:sym typeface="Roboto Mono"/>
              </a:rPr>
              <a:t>$</a:t>
            </a:r>
            <a:r>
              <a:rPr lang="en-GB" sz="1350">
                <a:solidFill>
                  <a:schemeClr val="accent5"/>
                </a:solidFill>
                <a:latin typeface="Roboto Mono"/>
                <a:ea typeface="Roboto Mono"/>
                <a:cs typeface="Roboto Mono"/>
                <a:sym typeface="Roboto Mono"/>
              </a:rPr>
              <a:t> diff</a:t>
            </a:r>
            <a:r>
              <a:rPr lang="en-GB" sz="1350">
                <a:solidFill>
                  <a:srgbClr val="929412"/>
                </a:solidFill>
                <a:latin typeface="Roboto Mono"/>
                <a:ea typeface="Roboto Mono"/>
                <a:cs typeface="Roboto Mono"/>
                <a:sym typeface="Roboto Mono"/>
              </a:rPr>
              <a:t> </a:t>
            </a:r>
            <a:r>
              <a:rPr lang="en-GB" sz="1350">
                <a:latin typeface="Roboto Mono"/>
                <a:ea typeface="Roboto Mono"/>
                <a:cs typeface="Roboto Mono"/>
                <a:sym typeface="Roboto Mono"/>
              </a:rPr>
              <a:t>optimised_results.nwout</a:t>
            </a:r>
            <a:r>
              <a:rPr lang="en-GB" sz="1350">
                <a:solidFill>
                  <a:srgbClr val="929412"/>
                </a:solidFill>
                <a:latin typeface="Roboto Mono"/>
                <a:ea typeface="Roboto Mono"/>
                <a:cs typeface="Roboto Mono"/>
                <a:sym typeface="Roboto Mono"/>
              </a:rPr>
              <a:t> </a:t>
            </a:r>
            <a:r>
              <a:rPr lang="en-GB" sz="1350">
                <a:latin typeface="Roboto Mono"/>
                <a:ea typeface="Roboto Mono"/>
                <a:cs typeface="Roboto Mono"/>
                <a:sym typeface="Roboto Mono"/>
              </a:rPr>
              <a:t>baseline.nwout</a:t>
            </a:r>
            <a:endParaRPr sz="1350">
              <a:latin typeface="Roboto Mono"/>
              <a:ea typeface="Roboto Mono"/>
              <a:cs typeface="Roboto Mono"/>
              <a:sym typeface="Roboto Mono"/>
            </a:endParaRPr>
          </a:p>
          <a:p>
            <a:pPr indent="0" lvl="0" marL="0" rtl="0" algn="l">
              <a:spcBef>
                <a:spcPts val="0"/>
              </a:spcBef>
              <a:spcAft>
                <a:spcPts val="0"/>
              </a:spcAft>
              <a:buNone/>
            </a:pPr>
            <a:r>
              <a:rPr lang="en-GB" sz="1350">
                <a:solidFill>
                  <a:srgbClr val="929412"/>
                </a:solidFill>
                <a:latin typeface="Roboto Mono"/>
                <a:ea typeface="Roboto Mono"/>
                <a:cs typeface="Roboto Mono"/>
                <a:sym typeface="Roboto Mono"/>
              </a:rPr>
              <a:t>35,39c35,39</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BD00BE"/>
                </a:solidFill>
                <a:latin typeface="Roboto Mono"/>
                <a:ea typeface="Roboto Mono"/>
                <a:cs typeface="Roboto Mono"/>
                <a:sym typeface="Roboto Mono"/>
              </a:rPr>
              <a:t>&lt;          Total DFT energy =     </a:t>
            </a:r>
            <a:r>
              <a:rPr lang="en-GB" sz="1350">
                <a:solidFill>
                  <a:srgbClr val="BD00BE"/>
                </a:solidFill>
                <a:latin typeface="Roboto Mono"/>
                <a:ea typeface="Roboto Mono"/>
                <a:cs typeface="Roboto Mono"/>
                <a:sym typeface="Roboto Mono"/>
              </a:rPr>
              <a:t>-917.73824</a:t>
            </a:r>
            <a:r>
              <a:rPr lang="en-GB" sz="1350" u="sng">
                <a:solidFill>
                  <a:srgbClr val="BD00BE"/>
                </a:solidFill>
                <a:latin typeface="Roboto Mono"/>
                <a:ea typeface="Roboto Mono"/>
                <a:cs typeface="Roboto Mono"/>
                <a:sym typeface="Roboto Mono"/>
              </a:rPr>
              <a:t>7953118</a:t>
            </a:r>
            <a:endParaRPr sz="1350" u="sng">
              <a:solidFill>
                <a:srgbClr val="BD00BE"/>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BD00BE"/>
                </a:solidFill>
                <a:latin typeface="Roboto Mono"/>
                <a:ea typeface="Roboto Mono"/>
                <a:cs typeface="Roboto Mono"/>
                <a:sym typeface="Roboto Mono"/>
              </a:rPr>
              <a:t>&lt;       One electron energy =    -3287.432508164322</a:t>
            </a:r>
            <a:endParaRPr sz="1350">
              <a:solidFill>
                <a:srgbClr val="BD00BE"/>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BD00BE"/>
                </a:solidFill>
                <a:latin typeface="Roboto Mono"/>
                <a:ea typeface="Roboto Mono"/>
                <a:cs typeface="Roboto Mono"/>
                <a:sym typeface="Roboto Mono"/>
              </a:rPr>
              <a:t>&lt;            Coulomb energy =     1466.414001922894</a:t>
            </a:r>
            <a:endParaRPr sz="1350">
              <a:solidFill>
                <a:srgbClr val="BD00BE"/>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BD00BE"/>
                </a:solidFill>
                <a:latin typeface="Roboto Mono"/>
                <a:ea typeface="Roboto Mono"/>
                <a:cs typeface="Roboto Mono"/>
                <a:sym typeface="Roboto Mono"/>
              </a:rPr>
              <a:t>&lt;     Exchange-Corr. energy =     -112.235614418838</a:t>
            </a:r>
            <a:endParaRPr sz="1350">
              <a:solidFill>
                <a:srgbClr val="BD00BE"/>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BD00BE"/>
                </a:solidFill>
                <a:latin typeface="Roboto Mono"/>
                <a:ea typeface="Roboto Mono"/>
                <a:cs typeface="Roboto Mono"/>
                <a:sym typeface="Roboto Mono"/>
              </a:rPr>
              <a:t>&lt;  Nuclear repulsion energy =     </a:t>
            </a:r>
            <a:r>
              <a:rPr lang="en-GB" sz="1350">
                <a:solidFill>
                  <a:srgbClr val="BD00BE"/>
                </a:solidFill>
                <a:latin typeface="Roboto Mono"/>
                <a:ea typeface="Roboto Mono"/>
                <a:cs typeface="Roboto Mono"/>
                <a:sym typeface="Roboto Mono"/>
              </a:rPr>
              <a:t>1015.51</a:t>
            </a:r>
            <a:r>
              <a:rPr lang="en-GB" sz="1350" u="sng">
                <a:solidFill>
                  <a:srgbClr val="BD00BE"/>
                </a:solidFill>
                <a:latin typeface="Roboto Mono"/>
                <a:ea typeface="Roboto Mono"/>
                <a:cs typeface="Roboto Mono"/>
                <a:sym typeface="Roboto Mono"/>
              </a:rPr>
              <a:t>5872707148</a:t>
            </a:r>
            <a:endParaRPr sz="1350" u="sng">
              <a:solidFill>
                <a:srgbClr val="BD00BE"/>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20A1AE"/>
                </a:solidFill>
                <a:latin typeface="Roboto Mono"/>
                <a:ea typeface="Roboto Mono"/>
                <a:cs typeface="Roboto Mono"/>
                <a:sym typeface="Roboto Mono"/>
              </a:rPr>
              <a:t>&gt;          Total DFT energy =     </a:t>
            </a:r>
            <a:r>
              <a:rPr lang="en-GB" sz="1350">
                <a:solidFill>
                  <a:srgbClr val="20A1AE"/>
                </a:solidFill>
                <a:latin typeface="Roboto Mono"/>
                <a:ea typeface="Roboto Mono"/>
                <a:cs typeface="Roboto Mono"/>
                <a:sym typeface="Roboto Mono"/>
              </a:rPr>
              <a:t>-917.73824</a:t>
            </a:r>
            <a:r>
              <a:rPr lang="en-GB" sz="1350" u="sng">
                <a:solidFill>
                  <a:srgbClr val="20A1AE"/>
                </a:solidFill>
                <a:latin typeface="Roboto Mono"/>
                <a:ea typeface="Roboto Mono"/>
                <a:cs typeface="Roboto Mono"/>
                <a:sym typeface="Roboto Mono"/>
              </a:rPr>
              <a:t>4976750</a:t>
            </a:r>
            <a:endParaRPr sz="1350" u="sng">
              <a:solidFill>
                <a:srgbClr val="20A1AE"/>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20A1AE"/>
                </a:solidFill>
                <a:latin typeface="Roboto Mono"/>
                <a:ea typeface="Roboto Mono"/>
                <a:cs typeface="Roboto Mono"/>
                <a:sym typeface="Roboto Mono"/>
              </a:rPr>
              <a:t>&gt;       One electron energy =     </a:t>
            </a:r>
            <a:endParaRPr sz="1350">
              <a:solidFill>
                <a:srgbClr val="20A1AE"/>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20A1AE"/>
                </a:solidFill>
                <a:latin typeface="Roboto Mono"/>
                <a:ea typeface="Roboto Mono"/>
                <a:cs typeface="Roboto Mono"/>
                <a:sym typeface="Roboto Mono"/>
              </a:rPr>
              <a:t>&gt;            Coulomb energy =     </a:t>
            </a:r>
            <a:endParaRPr sz="1350">
              <a:solidFill>
                <a:srgbClr val="20A1AE"/>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20A1AE"/>
                </a:solidFill>
                <a:latin typeface="Roboto Mono"/>
                <a:ea typeface="Roboto Mono"/>
                <a:cs typeface="Roboto Mono"/>
                <a:sym typeface="Roboto Mono"/>
              </a:rPr>
              <a:t>&gt;     Exchange-Corr. energy =     </a:t>
            </a:r>
            <a:endParaRPr sz="1350">
              <a:solidFill>
                <a:srgbClr val="20A1AE"/>
              </a:solidFill>
              <a:latin typeface="Roboto Mono"/>
              <a:ea typeface="Roboto Mono"/>
              <a:cs typeface="Roboto Mono"/>
              <a:sym typeface="Roboto Mono"/>
            </a:endParaRPr>
          </a:p>
          <a:p>
            <a:pPr indent="0" lvl="0" marL="0" rtl="0" algn="l">
              <a:spcBef>
                <a:spcPts val="0"/>
              </a:spcBef>
              <a:spcAft>
                <a:spcPts val="0"/>
              </a:spcAft>
              <a:buNone/>
            </a:pPr>
            <a:r>
              <a:rPr lang="en-GB" sz="1350">
                <a:solidFill>
                  <a:srgbClr val="20A1AE"/>
                </a:solidFill>
                <a:latin typeface="Roboto Mono"/>
                <a:ea typeface="Roboto Mono"/>
                <a:cs typeface="Roboto Mono"/>
                <a:sym typeface="Roboto Mono"/>
              </a:rPr>
              <a:t>&gt;  Nuclear repulsion energy =     </a:t>
            </a:r>
            <a:r>
              <a:rPr lang="en-GB" sz="1350">
                <a:solidFill>
                  <a:srgbClr val="20A1AE"/>
                </a:solidFill>
                <a:latin typeface="Roboto Mono"/>
                <a:ea typeface="Roboto Mono"/>
                <a:cs typeface="Roboto Mono"/>
                <a:sym typeface="Roboto Mono"/>
              </a:rPr>
              <a:t>1015.51</a:t>
            </a:r>
            <a:r>
              <a:rPr lang="en-GB" sz="1350" u="sng">
                <a:solidFill>
                  <a:srgbClr val="20A1AE"/>
                </a:solidFill>
                <a:latin typeface="Roboto Mono"/>
                <a:ea typeface="Roboto Mono"/>
                <a:cs typeface="Roboto Mono"/>
                <a:sym typeface="Roboto Mono"/>
              </a:rPr>
              <a:t>6447774855</a:t>
            </a:r>
            <a:endParaRPr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8"/>
          <p:cNvSpPr txBox="1"/>
          <p:nvPr>
            <p:ph idx="1" type="body"/>
          </p:nvPr>
        </p:nvSpPr>
        <p:spPr>
          <a:xfrm>
            <a:off x="311700" y="1118875"/>
            <a:ext cx="1921200" cy="37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350">
                <a:solidFill>
                  <a:srgbClr val="343434"/>
                </a:solidFill>
                <a:latin typeface="Poppins"/>
                <a:ea typeface="Poppins"/>
                <a:cs typeface="Poppins"/>
                <a:sym typeface="Poppins"/>
              </a:rPr>
              <a:t>Multithreaded open-mpi</a:t>
            </a:r>
            <a:endParaRPr sz="1350">
              <a:solidFill>
                <a:srgbClr val="BD00BE"/>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350">
              <a:solidFill>
                <a:srgbClr val="BD00BE"/>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350">
              <a:solidFill>
                <a:srgbClr val="BD00BE"/>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350">
              <a:solidFill>
                <a:srgbClr val="BD00BE"/>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350">
              <a:solidFill>
                <a:srgbClr val="BD00BE"/>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GB" sz="1350">
                <a:solidFill>
                  <a:srgbClr val="343434"/>
                </a:solidFill>
                <a:latin typeface="Poppins"/>
                <a:ea typeface="Poppins"/>
                <a:cs typeface="Poppins"/>
                <a:sym typeface="Poppins"/>
              </a:rPr>
              <a:t>Pure MPI  </a:t>
            </a:r>
            <a:endParaRPr sz="1350">
              <a:solidFill>
                <a:srgbClr val="343434"/>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GB" sz="1350">
                <a:solidFill>
                  <a:srgbClr val="343434"/>
                </a:solidFill>
                <a:latin typeface="Poppins"/>
                <a:ea typeface="Poppins"/>
                <a:cs typeface="Poppins"/>
                <a:sym typeface="Poppins"/>
              </a:rPr>
              <a:t>intel-mpi</a:t>
            </a:r>
            <a:endParaRPr sz="1350">
              <a:solidFill>
                <a:srgbClr val="BD00BE"/>
              </a:solidFill>
              <a:latin typeface="Poppins"/>
              <a:ea typeface="Poppins"/>
              <a:cs typeface="Poppins"/>
              <a:sym typeface="Poppins"/>
            </a:endParaRPr>
          </a:p>
        </p:txBody>
      </p:sp>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MPI DIRECTIVES</a:t>
            </a:r>
            <a:endParaRPr>
              <a:latin typeface="Poppins SemiBold"/>
              <a:ea typeface="Poppins SemiBold"/>
              <a:cs typeface="Poppins SemiBold"/>
              <a:sym typeface="Poppins SemiBold"/>
            </a:endParaRPr>
          </a:p>
        </p:txBody>
      </p:sp>
      <p:sp>
        <p:nvSpPr>
          <p:cNvPr id="90" name="Google Shape;90;p18"/>
          <p:cNvSpPr txBox="1"/>
          <p:nvPr>
            <p:ph idx="1" type="body"/>
          </p:nvPr>
        </p:nvSpPr>
        <p:spPr>
          <a:xfrm>
            <a:off x="2232900" y="1118875"/>
            <a:ext cx="6599400" cy="37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350">
                <a:solidFill>
                  <a:srgbClr val="343434"/>
                </a:solidFill>
                <a:latin typeface="Roboto Mono"/>
                <a:ea typeface="Roboto Mono"/>
                <a:cs typeface="Roboto Mono"/>
                <a:sym typeface="Roboto Mono"/>
              </a:rPr>
              <a:t>mpirun </a:t>
            </a:r>
            <a:r>
              <a:rPr lang="en-GB" sz="1350">
                <a:solidFill>
                  <a:srgbClr val="BD00BE"/>
                </a:solidFill>
                <a:latin typeface="Roboto Mono"/>
                <a:ea typeface="Roboto Mono"/>
                <a:cs typeface="Roboto Mono"/>
                <a:sym typeface="Roboto Mono"/>
              </a:rPr>
              <a:t>-np</a:t>
            </a: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$TOTAL_RANKS</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GB" sz="1350">
                <a:solidFill>
                  <a:srgbClr val="343434"/>
                </a:solidFill>
                <a:latin typeface="Roboto Mono"/>
                <a:ea typeface="Roboto Mono"/>
                <a:cs typeface="Roboto Mono"/>
                <a:sym typeface="Roboto Mono"/>
              </a:rPr>
              <a:t>       </a:t>
            </a:r>
            <a:r>
              <a:rPr b="1" lang="en-GB" sz="1350">
                <a:solidFill>
                  <a:srgbClr val="BD00BE"/>
                </a:solidFill>
                <a:latin typeface="Roboto Mono"/>
                <a:ea typeface="Roboto Mono"/>
                <a:cs typeface="Roboto Mono"/>
                <a:sym typeface="Roboto Mono"/>
              </a:rPr>
              <a:t>--map-by</a:t>
            </a:r>
            <a:r>
              <a:rPr b="1" lang="en-GB" sz="1350">
                <a:solidFill>
                  <a:srgbClr val="343434"/>
                </a:solidFill>
                <a:latin typeface="Roboto Mono"/>
                <a:ea typeface="Roboto Mono"/>
                <a:cs typeface="Roboto Mono"/>
                <a:sym typeface="Roboto Mono"/>
              </a:rPr>
              <a:t> ppr:</a:t>
            </a:r>
            <a:r>
              <a:rPr b="1" lang="en-GB" sz="1350">
                <a:solidFill>
                  <a:srgbClr val="BD00BE"/>
                </a:solidFill>
                <a:latin typeface="Roboto Mono"/>
                <a:ea typeface="Roboto Mono"/>
                <a:cs typeface="Roboto Mono"/>
                <a:sym typeface="Roboto Mono"/>
              </a:rPr>
              <a:t>$RANKS_PER_NODE</a:t>
            </a:r>
            <a:r>
              <a:rPr b="1" lang="en-GB" sz="1350">
                <a:solidFill>
                  <a:srgbClr val="343434"/>
                </a:solidFill>
                <a:latin typeface="Roboto Mono"/>
                <a:ea typeface="Roboto Mono"/>
                <a:cs typeface="Roboto Mono"/>
                <a:sym typeface="Roboto Mono"/>
              </a:rPr>
              <a:t>:node:PE</a:t>
            </a:r>
            <a:r>
              <a:rPr b="1" lang="en-GB" sz="1350">
                <a:solidFill>
                  <a:srgbClr val="929412"/>
                </a:solidFill>
                <a:latin typeface="Roboto Mono"/>
                <a:ea typeface="Roboto Mono"/>
                <a:cs typeface="Roboto Mono"/>
                <a:sym typeface="Roboto Mono"/>
              </a:rPr>
              <a:t>=</a:t>
            </a:r>
            <a:r>
              <a:rPr b="1" lang="en-GB" sz="1350">
                <a:solidFill>
                  <a:srgbClr val="BD00BE"/>
                </a:solidFill>
                <a:latin typeface="Roboto Mono"/>
                <a:ea typeface="Roboto Mono"/>
                <a:cs typeface="Roboto Mono"/>
                <a:sym typeface="Roboto Mono"/>
              </a:rPr>
              <a:t>$OMP_NUM_THREADS</a:t>
            </a:r>
            <a:r>
              <a:rPr b="1" lang="en-GB" sz="1350">
                <a:solidFill>
                  <a:srgbClr val="343434"/>
                </a:solidFill>
                <a:latin typeface="Roboto Mono"/>
                <a:ea typeface="Roboto Mono"/>
                <a:cs typeface="Roboto Mono"/>
                <a:sym typeface="Roboto Mono"/>
              </a:rPr>
              <a:t> </a:t>
            </a:r>
            <a:r>
              <a:rPr b="1" lang="en-GB" sz="1350">
                <a:solidFill>
                  <a:srgbClr val="929412"/>
                </a:solidFill>
                <a:latin typeface="Roboto Mono"/>
                <a:ea typeface="Roboto Mono"/>
                <a:cs typeface="Roboto Mono"/>
                <a:sym typeface="Roboto Mono"/>
              </a:rPr>
              <a:t>\</a:t>
            </a:r>
            <a:endParaRPr b="1"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GB" sz="1350">
                <a:solidFill>
                  <a:srgbClr val="343434"/>
                </a:solidFill>
                <a:latin typeface="Roboto Mono"/>
                <a:ea typeface="Roboto Mono"/>
                <a:cs typeface="Roboto Mono"/>
                <a:sym typeface="Roboto Mono"/>
              </a:rPr>
              <a:t>       </a:t>
            </a:r>
            <a:r>
              <a:rPr b="1" lang="en-GB" sz="1350">
                <a:solidFill>
                  <a:srgbClr val="BD00BE"/>
                </a:solidFill>
                <a:latin typeface="Roboto Mono"/>
                <a:ea typeface="Roboto Mono"/>
                <a:cs typeface="Roboto Mono"/>
                <a:sym typeface="Roboto Mono"/>
              </a:rPr>
              <a:t>--bind-to</a:t>
            </a:r>
            <a:r>
              <a:rPr b="1" lang="en-GB" sz="1350">
                <a:solidFill>
                  <a:srgbClr val="343434"/>
                </a:solidFill>
                <a:latin typeface="Roboto Mono"/>
                <a:ea typeface="Roboto Mono"/>
                <a:cs typeface="Roboto Mono"/>
                <a:sym typeface="Roboto Mono"/>
              </a:rPr>
              <a:t> core </a:t>
            </a:r>
            <a:r>
              <a:rPr b="1" lang="en-GB" sz="1350">
                <a:solidFill>
                  <a:srgbClr val="929412"/>
                </a:solidFill>
                <a:latin typeface="Roboto Mono"/>
                <a:ea typeface="Roboto Mono"/>
                <a:cs typeface="Roboto Mono"/>
                <a:sym typeface="Roboto Mono"/>
              </a:rPr>
              <a:t>\</a:t>
            </a:r>
            <a:endParaRPr b="1"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--report-bindings</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$APP</a:t>
            </a: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$INPUT</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&gt;</a:t>
            </a: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$OUTPUT</a:t>
            </a:r>
            <a:endParaRPr sz="1350">
              <a:solidFill>
                <a:srgbClr val="BD00BE"/>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350">
              <a:solidFill>
                <a:srgbClr val="BD00BE"/>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350">
                <a:solidFill>
                  <a:srgbClr val="343434"/>
                </a:solidFill>
                <a:latin typeface="Roboto Mono"/>
                <a:ea typeface="Roboto Mono"/>
                <a:cs typeface="Roboto Mono"/>
                <a:sym typeface="Roboto Mono"/>
              </a:rPr>
              <a:t>mpirun </a:t>
            </a:r>
            <a:r>
              <a:rPr lang="en-GB" sz="1350">
                <a:solidFill>
                  <a:srgbClr val="BD00BE"/>
                </a:solidFill>
                <a:latin typeface="Roboto Mono"/>
                <a:ea typeface="Roboto Mono"/>
                <a:cs typeface="Roboto Mono"/>
                <a:sym typeface="Roboto Mono"/>
              </a:rPr>
              <a:t>-np</a:t>
            </a: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$TOTAL_RANKS</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-ppn</a:t>
            </a: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$RANKS_PER_NODE</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-genv</a:t>
            </a:r>
            <a:r>
              <a:rPr lang="en-GB" sz="1350">
                <a:solidFill>
                  <a:srgbClr val="343434"/>
                </a:solidFill>
                <a:latin typeface="Roboto Mono"/>
                <a:ea typeface="Roboto Mono"/>
                <a:cs typeface="Roboto Mono"/>
                <a:sym typeface="Roboto Mono"/>
              </a:rPr>
              <a:t> </a:t>
            </a:r>
            <a:r>
              <a:rPr lang="en-GB" sz="1350">
                <a:solidFill>
                  <a:srgbClr val="20A1AE"/>
                </a:solidFill>
                <a:latin typeface="Roboto Mono"/>
                <a:ea typeface="Roboto Mono"/>
                <a:cs typeface="Roboto Mono"/>
                <a:sym typeface="Roboto Mono"/>
              </a:rPr>
              <a:t>OMP_NUM_THREADS</a:t>
            </a:r>
            <a:r>
              <a:rPr lang="en-GB" sz="1350">
                <a:solidFill>
                  <a:srgbClr val="343434"/>
                </a:solidFill>
                <a:latin typeface="Roboto Mono"/>
                <a:ea typeface="Roboto Mono"/>
                <a:cs typeface="Roboto Mono"/>
                <a:sym typeface="Roboto Mono"/>
              </a:rPr>
              <a:t>=</a:t>
            </a:r>
            <a:r>
              <a:rPr lang="en-GB" sz="1350">
                <a:solidFill>
                  <a:srgbClr val="BD00BE"/>
                </a:solidFill>
                <a:latin typeface="Roboto Mono"/>
                <a:ea typeface="Roboto Mono"/>
                <a:cs typeface="Roboto Mono"/>
                <a:sym typeface="Roboto Mono"/>
              </a:rPr>
              <a:t>$OMP_NUM_THREADS</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GB" sz="1350">
                <a:solidFill>
                  <a:srgbClr val="343434"/>
                </a:solidFill>
                <a:latin typeface="Roboto Mono"/>
                <a:ea typeface="Roboto Mono"/>
                <a:cs typeface="Roboto Mono"/>
                <a:sym typeface="Roboto Mono"/>
              </a:rPr>
              <a:t>       </a:t>
            </a:r>
            <a:r>
              <a:rPr b="1" lang="en-GB" sz="1350">
                <a:solidFill>
                  <a:srgbClr val="BD00BE"/>
                </a:solidFill>
                <a:latin typeface="Roboto Mono"/>
                <a:ea typeface="Roboto Mono"/>
                <a:cs typeface="Roboto Mono"/>
                <a:sym typeface="Roboto Mono"/>
              </a:rPr>
              <a:t>-genv</a:t>
            </a:r>
            <a:r>
              <a:rPr b="1" lang="en-GB" sz="1350">
                <a:solidFill>
                  <a:srgbClr val="343434"/>
                </a:solidFill>
                <a:latin typeface="Roboto Mono"/>
                <a:ea typeface="Roboto Mono"/>
                <a:cs typeface="Roboto Mono"/>
                <a:sym typeface="Roboto Mono"/>
              </a:rPr>
              <a:t> </a:t>
            </a:r>
            <a:r>
              <a:rPr b="1" lang="en-GB" sz="1350">
                <a:solidFill>
                  <a:srgbClr val="20A1AE"/>
                </a:solidFill>
                <a:latin typeface="Roboto Mono"/>
                <a:ea typeface="Roboto Mono"/>
                <a:cs typeface="Roboto Mono"/>
                <a:sym typeface="Roboto Mono"/>
              </a:rPr>
              <a:t>OMP_PLACES</a:t>
            </a:r>
            <a:r>
              <a:rPr b="1" lang="en-GB" sz="1350">
                <a:solidFill>
                  <a:srgbClr val="343434"/>
                </a:solidFill>
                <a:latin typeface="Roboto Mono"/>
                <a:ea typeface="Roboto Mono"/>
                <a:cs typeface="Roboto Mono"/>
                <a:sym typeface="Roboto Mono"/>
              </a:rPr>
              <a:t>=cores</a:t>
            </a:r>
            <a:r>
              <a:rPr b="1" lang="en-GB" sz="1350">
                <a:solidFill>
                  <a:srgbClr val="343434"/>
                </a:solidFill>
                <a:latin typeface="Roboto Mono"/>
                <a:ea typeface="Roboto Mono"/>
                <a:cs typeface="Roboto Mono"/>
                <a:sym typeface="Roboto Mono"/>
              </a:rPr>
              <a:t> </a:t>
            </a:r>
            <a:r>
              <a:rPr b="1" lang="en-GB" sz="1350">
                <a:solidFill>
                  <a:srgbClr val="929412"/>
                </a:solidFill>
                <a:latin typeface="Roboto Mono"/>
                <a:ea typeface="Roboto Mono"/>
                <a:cs typeface="Roboto Mono"/>
                <a:sym typeface="Roboto Mono"/>
              </a:rPr>
              <a:t>\</a:t>
            </a:r>
            <a:endParaRPr b="1"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GB" sz="1350">
                <a:solidFill>
                  <a:srgbClr val="343434"/>
                </a:solidFill>
                <a:latin typeface="Roboto Mono"/>
                <a:ea typeface="Roboto Mono"/>
                <a:cs typeface="Roboto Mono"/>
                <a:sym typeface="Roboto Mono"/>
              </a:rPr>
              <a:t>       </a:t>
            </a:r>
            <a:r>
              <a:rPr b="1" lang="en-GB" sz="1350">
                <a:solidFill>
                  <a:srgbClr val="BD00BE"/>
                </a:solidFill>
                <a:latin typeface="Roboto Mono"/>
                <a:ea typeface="Roboto Mono"/>
                <a:cs typeface="Roboto Mono"/>
                <a:sym typeface="Roboto Mono"/>
              </a:rPr>
              <a:t>-genv</a:t>
            </a:r>
            <a:r>
              <a:rPr b="1" lang="en-GB" sz="1350">
                <a:solidFill>
                  <a:srgbClr val="343434"/>
                </a:solidFill>
                <a:latin typeface="Roboto Mono"/>
                <a:ea typeface="Roboto Mono"/>
                <a:cs typeface="Roboto Mono"/>
                <a:sym typeface="Roboto Mono"/>
              </a:rPr>
              <a:t> </a:t>
            </a:r>
            <a:r>
              <a:rPr b="1" lang="en-GB" sz="1350">
                <a:solidFill>
                  <a:srgbClr val="20A1AE"/>
                </a:solidFill>
                <a:latin typeface="Roboto Mono"/>
                <a:ea typeface="Roboto Mono"/>
                <a:cs typeface="Roboto Mono"/>
                <a:sym typeface="Roboto Mono"/>
              </a:rPr>
              <a:t>OMP_PROC_BIND</a:t>
            </a:r>
            <a:r>
              <a:rPr b="1" lang="en-GB" sz="1350">
                <a:solidFill>
                  <a:srgbClr val="343434"/>
                </a:solidFill>
                <a:latin typeface="Roboto Mono"/>
                <a:ea typeface="Roboto Mono"/>
                <a:cs typeface="Roboto Mono"/>
                <a:sym typeface="Roboto Mono"/>
              </a:rPr>
              <a:t>=close </a:t>
            </a:r>
            <a:r>
              <a:rPr b="1" lang="en-GB" sz="1350">
                <a:solidFill>
                  <a:srgbClr val="929412"/>
                </a:solidFill>
                <a:latin typeface="Roboto Mono"/>
                <a:ea typeface="Roboto Mono"/>
                <a:cs typeface="Roboto Mono"/>
                <a:sym typeface="Roboto Mono"/>
              </a:rPr>
              <a:t>\</a:t>
            </a:r>
            <a:endParaRPr b="1"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-genv</a:t>
            </a:r>
            <a:r>
              <a:rPr lang="en-GB" sz="1350">
                <a:solidFill>
                  <a:srgbClr val="343434"/>
                </a:solidFill>
                <a:latin typeface="Roboto Mono"/>
                <a:ea typeface="Roboto Mono"/>
                <a:cs typeface="Roboto Mono"/>
                <a:sym typeface="Roboto Mono"/>
              </a:rPr>
              <a:t> </a:t>
            </a:r>
            <a:r>
              <a:rPr lang="en-GB" sz="1350">
                <a:solidFill>
                  <a:srgbClr val="20A1AE"/>
                </a:solidFill>
                <a:latin typeface="Roboto Mono"/>
                <a:ea typeface="Roboto Mono"/>
                <a:cs typeface="Roboto Mono"/>
                <a:sym typeface="Roboto Mono"/>
              </a:rPr>
              <a:t>I_MPI_PIN</a:t>
            </a:r>
            <a:r>
              <a:rPr lang="en-GB" sz="1350">
                <a:solidFill>
                  <a:srgbClr val="343434"/>
                </a:solidFill>
                <a:latin typeface="Roboto Mono"/>
                <a:ea typeface="Roboto Mono"/>
                <a:cs typeface="Roboto Mono"/>
                <a:sym typeface="Roboto Mono"/>
              </a:rPr>
              <a:t>=</a:t>
            </a:r>
            <a:r>
              <a:rPr lang="en-GB" sz="1350">
                <a:solidFill>
                  <a:srgbClr val="AA1D15"/>
                </a:solidFill>
                <a:latin typeface="Roboto Mono"/>
                <a:ea typeface="Roboto Mono"/>
                <a:cs typeface="Roboto Mono"/>
                <a:sym typeface="Roboto Mono"/>
              </a:rPr>
              <a:t>1</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a:t>
            </a:r>
            <a:endParaRPr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GB" sz="1350">
                <a:solidFill>
                  <a:srgbClr val="343434"/>
                </a:solidFill>
                <a:latin typeface="Roboto Mono"/>
                <a:ea typeface="Roboto Mono"/>
                <a:cs typeface="Roboto Mono"/>
                <a:sym typeface="Roboto Mono"/>
              </a:rPr>
              <a:t>       </a:t>
            </a:r>
            <a:r>
              <a:rPr b="1" lang="en-GB" sz="1350">
                <a:solidFill>
                  <a:srgbClr val="BD00BE"/>
                </a:solidFill>
                <a:latin typeface="Roboto Mono"/>
                <a:ea typeface="Roboto Mono"/>
                <a:cs typeface="Roboto Mono"/>
                <a:sym typeface="Roboto Mono"/>
              </a:rPr>
              <a:t>-genv</a:t>
            </a:r>
            <a:r>
              <a:rPr b="1" lang="en-GB" sz="1350">
                <a:solidFill>
                  <a:srgbClr val="343434"/>
                </a:solidFill>
                <a:latin typeface="Roboto Mono"/>
                <a:ea typeface="Roboto Mono"/>
                <a:cs typeface="Roboto Mono"/>
                <a:sym typeface="Roboto Mono"/>
              </a:rPr>
              <a:t> </a:t>
            </a:r>
            <a:r>
              <a:rPr b="1" lang="en-GB" sz="1350">
                <a:solidFill>
                  <a:srgbClr val="20A1AE"/>
                </a:solidFill>
                <a:latin typeface="Roboto Mono"/>
                <a:ea typeface="Roboto Mono"/>
                <a:cs typeface="Roboto Mono"/>
                <a:sym typeface="Roboto Mono"/>
              </a:rPr>
              <a:t>I_MPI_PIN_DOMAIN</a:t>
            </a:r>
            <a:r>
              <a:rPr b="1" lang="en-GB" sz="1350">
                <a:solidFill>
                  <a:srgbClr val="343434"/>
                </a:solidFill>
                <a:latin typeface="Roboto Mono"/>
                <a:ea typeface="Roboto Mono"/>
                <a:cs typeface="Roboto Mono"/>
                <a:sym typeface="Roboto Mono"/>
              </a:rPr>
              <a:t>=core </a:t>
            </a:r>
            <a:r>
              <a:rPr b="1" lang="en-GB" sz="1350">
                <a:solidFill>
                  <a:srgbClr val="929412"/>
                </a:solidFill>
                <a:latin typeface="Roboto Mono"/>
                <a:ea typeface="Roboto Mono"/>
                <a:cs typeface="Roboto Mono"/>
                <a:sym typeface="Roboto Mono"/>
              </a:rPr>
              <a:t>\</a:t>
            </a:r>
            <a:endParaRPr b="1"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GB" sz="1350">
                <a:solidFill>
                  <a:srgbClr val="343434"/>
                </a:solidFill>
                <a:latin typeface="Roboto Mono"/>
                <a:ea typeface="Roboto Mono"/>
                <a:cs typeface="Roboto Mono"/>
                <a:sym typeface="Roboto Mono"/>
              </a:rPr>
              <a:t>       </a:t>
            </a:r>
            <a:r>
              <a:rPr b="1" lang="en-GB" sz="1350">
                <a:solidFill>
                  <a:srgbClr val="BD00BE"/>
                </a:solidFill>
                <a:latin typeface="Roboto Mono"/>
                <a:ea typeface="Roboto Mono"/>
                <a:cs typeface="Roboto Mono"/>
                <a:sym typeface="Roboto Mono"/>
              </a:rPr>
              <a:t>-genv</a:t>
            </a:r>
            <a:r>
              <a:rPr b="1" lang="en-GB" sz="1350">
                <a:solidFill>
                  <a:srgbClr val="343434"/>
                </a:solidFill>
                <a:latin typeface="Roboto Mono"/>
                <a:ea typeface="Roboto Mono"/>
                <a:cs typeface="Roboto Mono"/>
                <a:sym typeface="Roboto Mono"/>
              </a:rPr>
              <a:t> </a:t>
            </a:r>
            <a:r>
              <a:rPr b="1" lang="en-GB" sz="1350">
                <a:solidFill>
                  <a:srgbClr val="20A1AE"/>
                </a:solidFill>
                <a:latin typeface="Roboto Mono"/>
                <a:ea typeface="Roboto Mono"/>
                <a:cs typeface="Roboto Mono"/>
                <a:sym typeface="Roboto Mono"/>
              </a:rPr>
              <a:t>I_MPI_MAP_BY</a:t>
            </a:r>
            <a:r>
              <a:rPr b="1" lang="en-GB" sz="1350">
                <a:solidFill>
                  <a:srgbClr val="343434"/>
                </a:solidFill>
                <a:latin typeface="Roboto Mono"/>
                <a:ea typeface="Roboto Mono"/>
                <a:cs typeface="Roboto Mono"/>
                <a:sym typeface="Roboto Mono"/>
              </a:rPr>
              <a:t>=node </a:t>
            </a:r>
            <a:r>
              <a:rPr b="1" lang="en-GB" sz="1350">
                <a:solidFill>
                  <a:srgbClr val="929412"/>
                </a:solidFill>
                <a:latin typeface="Roboto Mono"/>
                <a:ea typeface="Roboto Mono"/>
                <a:cs typeface="Roboto Mono"/>
                <a:sym typeface="Roboto Mono"/>
              </a:rPr>
              <a:t>\</a:t>
            </a:r>
            <a:endParaRPr b="1" sz="1350">
              <a:solidFill>
                <a:srgbClr val="92941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$APP</a:t>
            </a: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$INPUT</a:t>
            </a:r>
            <a:r>
              <a:rPr lang="en-GB" sz="1350">
                <a:solidFill>
                  <a:srgbClr val="343434"/>
                </a:solidFill>
                <a:latin typeface="Roboto Mono"/>
                <a:ea typeface="Roboto Mono"/>
                <a:cs typeface="Roboto Mono"/>
                <a:sym typeface="Roboto Mono"/>
              </a:rPr>
              <a:t> </a:t>
            </a:r>
            <a:r>
              <a:rPr lang="en-GB" sz="1350">
                <a:solidFill>
                  <a:srgbClr val="929412"/>
                </a:solidFill>
                <a:latin typeface="Roboto Mono"/>
                <a:ea typeface="Roboto Mono"/>
                <a:cs typeface="Roboto Mono"/>
                <a:sym typeface="Roboto Mono"/>
              </a:rPr>
              <a:t>&gt;</a:t>
            </a:r>
            <a:r>
              <a:rPr lang="en-GB" sz="1350">
                <a:solidFill>
                  <a:srgbClr val="343434"/>
                </a:solidFill>
                <a:latin typeface="Roboto Mono"/>
                <a:ea typeface="Roboto Mono"/>
                <a:cs typeface="Roboto Mono"/>
                <a:sym typeface="Roboto Mono"/>
              </a:rPr>
              <a:t> </a:t>
            </a:r>
            <a:r>
              <a:rPr lang="en-GB" sz="1350">
                <a:solidFill>
                  <a:srgbClr val="BD00BE"/>
                </a:solidFill>
                <a:latin typeface="Roboto Mono"/>
                <a:ea typeface="Roboto Mono"/>
                <a:cs typeface="Roboto Mono"/>
                <a:sym typeface="Roboto Mono"/>
              </a:rPr>
              <a:t>$OUTPUT</a:t>
            </a:r>
            <a:endParaRPr sz="1350">
              <a:solidFill>
                <a:srgbClr val="343434"/>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OPENMP MULTI/HYPER THREADING</a:t>
            </a:r>
            <a:endParaRPr>
              <a:latin typeface="Poppins SemiBold"/>
              <a:ea typeface="Poppins SemiBold"/>
              <a:cs typeface="Poppins SemiBold"/>
              <a:sym typeface="Poppins SemiBold"/>
            </a:endParaRPr>
          </a:p>
        </p:txBody>
      </p:sp>
      <p:pic>
        <p:nvPicPr>
          <p:cNvPr id="96" name="Google Shape;96;p19" title="Screenshot 2025-10-29 at 7.44.28 pm.png"/>
          <p:cNvPicPr preferRelativeResize="0"/>
          <p:nvPr/>
        </p:nvPicPr>
        <p:blipFill rotWithShape="1">
          <a:blip r:embed="rId3">
            <a:alphaModFix/>
          </a:blip>
          <a:srcRect b="0" l="1123" r="2043" t="10176"/>
          <a:stretch/>
        </p:blipFill>
        <p:spPr>
          <a:xfrm>
            <a:off x="1455700" y="1199075"/>
            <a:ext cx="6079999" cy="34320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SemiBold"/>
                <a:ea typeface="Poppins SemiBold"/>
                <a:cs typeface="Poppins SemiBold"/>
                <a:sym typeface="Poppins SemiBold"/>
              </a:rPr>
              <a:t>INTEL-MPI THREADING ANALYSIS</a:t>
            </a:r>
            <a:endParaRPr>
              <a:latin typeface="Poppins SemiBold"/>
              <a:ea typeface="Poppins SemiBold"/>
              <a:cs typeface="Poppins SemiBold"/>
              <a:sym typeface="Poppins SemiBold"/>
            </a:endParaRPr>
          </a:p>
        </p:txBody>
      </p:sp>
      <p:pic>
        <p:nvPicPr>
          <p:cNvPr id="102" name="Google Shape;102;p20" title="Chart"/>
          <p:cNvPicPr preferRelativeResize="0"/>
          <p:nvPr/>
        </p:nvPicPr>
        <p:blipFill>
          <a:blip r:embed="rId3">
            <a:alphaModFix/>
          </a:blip>
          <a:stretch>
            <a:fillRect/>
          </a:stretch>
        </p:blipFill>
        <p:spPr>
          <a:xfrm>
            <a:off x="807338" y="1170125"/>
            <a:ext cx="7529329"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latin typeface="Poppins SemiBold"/>
                <a:ea typeface="Poppins SemiBold"/>
                <a:cs typeface="Poppins SemiBold"/>
                <a:sym typeface="Poppins SemiBold"/>
              </a:rPr>
              <a:t>UCX</a:t>
            </a:r>
            <a:r>
              <a:rPr lang="en-GB">
                <a:latin typeface="Poppins SemiBold"/>
                <a:ea typeface="Poppins SemiBold"/>
                <a:cs typeface="Poppins SemiBold"/>
                <a:sym typeface="Poppins SemiBold"/>
              </a:rPr>
              <a:t> (INFINIBAND)</a:t>
            </a:r>
            <a:endParaRPr>
              <a:latin typeface="Poppins SemiBold"/>
              <a:ea typeface="Poppins SemiBold"/>
              <a:cs typeface="Poppins SemiBold"/>
              <a:sym typeface="Poppins SemiBold"/>
            </a:endParaRPr>
          </a:p>
          <a:p>
            <a:pPr indent="0" lvl="0" marL="0" rtl="0" algn="l">
              <a:spcBef>
                <a:spcPts val="0"/>
              </a:spcBef>
              <a:spcAft>
                <a:spcPts val="0"/>
              </a:spcAft>
              <a:buNone/>
            </a:pPr>
            <a:r>
              <a:t/>
            </a:r>
            <a:endParaRPr/>
          </a:p>
        </p:txBody>
      </p:sp>
      <p:sp>
        <p:nvSpPr>
          <p:cNvPr id="108" name="Google Shape;108;p21"/>
          <p:cNvSpPr txBox="1"/>
          <p:nvPr/>
        </p:nvSpPr>
        <p:spPr>
          <a:xfrm>
            <a:off x="4828425" y="2065900"/>
            <a:ext cx="39363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rgbClr val="929412"/>
                </a:solidFill>
                <a:latin typeface="Roboto Mono"/>
                <a:ea typeface="Roboto Mono"/>
                <a:cs typeface="Roboto Mono"/>
                <a:sym typeface="Roboto Mono"/>
              </a:rPr>
              <a:t>export</a:t>
            </a:r>
            <a:r>
              <a:rPr lang="en-GB" sz="1350">
                <a:solidFill>
                  <a:srgbClr val="20A1AE"/>
                </a:solidFill>
                <a:latin typeface="Roboto Mono"/>
                <a:ea typeface="Roboto Mono"/>
                <a:cs typeface="Roboto Mono"/>
                <a:sym typeface="Roboto Mono"/>
              </a:rPr>
              <a:t> UCX_TLS=</a:t>
            </a:r>
            <a:r>
              <a:rPr lang="en-GB" sz="1350">
                <a:solidFill>
                  <a:srgbClr val="343434"/>
                </a:solidFill>
                <a:latin typeface="Roboto Mono"/>
                <a:ea typeface="Roboto Mono"/>
                <a:cs typeface="Roboto Mono"/>
                <a:sym typeface="Roboto Mono"/>
              </a:rPr>
              <a:t>rc_x,dc_x,ud,self,sm       </a:t>
            </a:r>
            <a:endParaRPr sz="1350">
              <a:solidFill>
                <a:srgbClr val="3900D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929412"/>
                </a:solidFill>
                <a:latin typeface="Roboto Mono"/>
                <a:ea typeface="Roboto Mono"/>
                <a:cs typeface="Roboto Mono"/>
                <a:sym typeface="Roboto Mono"/>
              </a:rPr>
              <a:t>export</a:t>
            </a:r>
            <a:r>
              <a:rPr lang="en-GB" sz="1350">
                <a:solidFill>
                  <a:srgbClr val="20A1AE"/>
                </a:solidFill>
                <a:latin typeface="Roboto Mono"/>
                <a:ea typeface="Roboto Mono"/>
                <a:cs typeface="Roboto Mono"/>
                <a:sym typeface="Roboto Mono"/>
              </a:rPr>
              <a:t> UCX_NET_DEVICES=</a:t>
            </a:r>
            <a:r>
              <a:rPr lang="en-GB" sz="1350">
                <a:solidFill>
                  <a:srgbClr val="343434"/>
                </a:solidFill>
                <a:latin typeface="Roboto Mono"/>
                <a:ea typeface="Roboto Mono"/>
                <a:cs typeface="Roboto Mono"/>
                <a:sym typeface="Roboto Mono"/>
              </a:rPr>
              <a:t>mlx5_0:1           </a:t>
            </a:r>
            <a:endParaRPr sz="1350">
              <a:solidFill>
                <a:srgbClr val="3900D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929412"/>
                </a:solidFill>
                <a:latin typeface="Roboto Mono"/>
                <a:ea typeface="Roboto Mono"/>
                <a:cs typeface="Roboto Mono"/>
                <a:sym typeface="Roboto Mono"/>
              </a:rPr>
              <a:t>export</a:t>
            </a:r>
            <a:r>
              <a:rPr lang="en-GB" sz="1350">
                <a:solidFill>
                  <a:srgbClr val="20A1AE"/>
                </a:solidFill>
                <a:latin typeface="Roboto Mono"/>
                <a:ea typeface="Roboto Mono"/>
                <a:cs typeface="Roboto Mono"/>
                <a:sym typeface="Roboto Mono"/>
              </a:rPr>
              <a:t> UCX_MEMTYPE_CACHE=</a:t>
            </a:r>
            <a:r>
              <a:rPr lang="en-GB" sz="1350">
                <a:solidFill>
                  <a:srgbClr val="343434"/>
                </a:solidFill>
                <a:latin typeface="Roboto Mono"/>
                <a:ea typeface="Roboto Mono"/>
                <a:cs typeface="Roboto Mono"/>
                <a:sym typeface="Roboto Mono"/>
              </a:rPr>
              <a:t>n</a:t>
            </a:r>
            <a:endParaRPr sz="1350">
              <a:solidFill>
                <a:srgbClr val="343434"/>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GB" sz="1350">
                <a:solidFill>
                  <a:srgbClr val="929412"/>
                </a:solidFill>
                <a:latin typeface="Roboto Mono"/>
                <a:ea typeface="Roboto Mono"/>
                <a:cs typeface="Roboto Mono"/>
                <a:sym typeface="Roboto Mono"/>
              </a:rPr>
              <a:t>export</a:t>
            </a:r>
            <a:r>
              <a:rPr lang="en-GB" sz="1350">
                <a:solidFill>
                  <a:srgbClr val="20A1AE"/>
                </a:solidFill>
                <a:latin typeface="Roboto Mono"/>
                <a:ea typeface="Roboto Mono"/>
                <a:cs typeface="Roboto Mono"/>
                <a:sym typeface="Roboto Mono"/>
              </a:rPr>
              <a:t> UCX_RNDV_SCHEME=</a:t>
            </a:r>
            <a:r>
              <a:rPr lang="en-GB" sz="1350">
                <a:solidFill>
                  <a:srgbClr val="343434"/>
                </a:solidFill>
                <a:latin typeface="Roboto Mono"/>
                <a:ea typeface="Roboto Mono"/>
                <a:cs typeface="Roboto Mono"/>
                <a:sym typeface="Roboto Mono"/>
              </a:rPr>
              <a:t>get_zcopy         </a:t>
            </a:r>
            <a:endParaRPr sz="1350">
              <a:solidFill>
                <a:srgbClr val="3900D2"/>
              </a:solidFill>
              <a:latin typeface="Roboto Mono"/>
              <a:ea typeface="Roboto Mono"/>
              <a:cs typeface="Roboto Mono"/>
              <a:sym typeface="Roboto Mono"/>
            </a:endParaRPr>
          </a:p>
        </p:txBody>
      </p:sp>
      <p:pic>
        <p:nvPicPr>
          <p:cNvPr id="109" name="Google Shape;109;p21"/>
          <p:cNvPicPr preferRelativeResize="0"/>
          <p:nvPr/>
        </p:nvPicPr>
        <p:blipFill>
          <a:blip r:embed="rId3">
            <a:alphaModFix/>
          </a:blip>
          <a:stretch>
            <a:fillRect/>
          </a:stretch>
        </p:blipFill>
        <p:spPr>
          <a:xfrm>
            <a:off x="311700" y="1436225"/>
            <a:ext cx="4203799" cy="3230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